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598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859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88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512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224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7781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5963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325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015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043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172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377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995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989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048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218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ABB45-6D1E-4BCC-B39F-20B843EC9227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4B5348-C006-45A9-A431-159C4E504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07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96A79C-D4B8-4346-9F6D-283075717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288" y="412149"/>
            <a:ext cx="8978283" cy="2100231"/>
          </a:xfrm>
        </p:spPr>
        <p:txBody>
          <a:bodyPr>
            <a:normAutofit/>
          </a:bodyPr>
          <a:lstStyle/>
          <a:p>
            <a:pPr algn="ctr"/>
            <a:r>
              <a:rPr lang="th-TH" sz="6000" b="1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ดัชนีมวลกาย สำคัญอย่างไร</a:t>
            </a:r>
            <a:br>
              <a:rPr lang="th-TH" sz="6000" b="1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06EDA5-A7A4-444E-A6F6-F787C2A02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00" y="1953050"/>
            <a:ext cx="6538461" cy="43589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8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BCC58C44-2E97-4CB7-B9C0-DD6198594C88}"/>
              </a:ext>
            </a:extLst>
          </p:cNvPr>
          <p:cNvSpPr/>
          <p:nvPr/>
        </p:nvSpPr>
        <p:spPr>
          <a:xfrm>
            <a:off x="1908698" y="3492623"/>
            <a:ext cx="9197266" cy="262927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D3A54B-1225-469E-8608-083BCC22B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829" y="3852910"/>
            <a:ext cx="8750424" cy="205074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h-TH" sz="3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ค่าดัชนีมวลกาย </a:t>
            </a:r>
            <a:r>
              <a:rPr lang="en-US" sz="3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Body Mass Index </a:t>
            </a:r>
            <a:r>
              <a:rPr lang="th-TH" sz="3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หรือเรียกย่อ ๆ ว่า </a:t>
            </a:r>
            <a:r>
              <a:rPr lang="en-US" sz="3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BMI </a:t>
            </a:r>
            <a:r>
              <a:rPr lang="th-TH" sz="3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</a:p>
          <a:p>
            <a:pPr marL="0" indent="0" algn="l">
              <a:buNone/>
            </a:pPr>
            <a:r>
              <a:rPr lang="th-TH" sz="3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ตัวชี้วัดมาตรฐานเพื่อประเมินสภาวะของร่างกายว่า มีความสมดุล</a:t>
            </a:r>
          </a:p>
          <a:p>
            <a:pPr marL="0" indent="0" algn="l">
              <a:buNone/>
            </a:pPr>
            <a:r>
              <a:rPr lang="th-TH" sz="3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ของน้ำหนักตัวต่อส่วนสูงอยู่ในเกณฑ์ที่เหมาะสมหรือไม่</a:t>
            </a:r>
          </a:p>
          <a:p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9ADDF38-A12A-4082-9781-8EBDF78E9394}"/>
              </a:ext>
            </a:extLst>
          </p:cNvPr>
          <p:cNvSpPr txBox="1">
            <a:spLocks/>
          </p:cNvSpPr>
          <p:nvPr/>
        </p:nvSpPr>
        <p:spPr>
          <a:xfrm>
            <a:off x="1371599" y="888507"/>
            <a:ext cx="10271465" cy="2050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 3" charset="2"/>
              <a:buNone/>
            </a:pPr>
            <a:r>
              <a:rPr lang="th-TH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36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การคำนวณค่าดัชนีมวลกาย นอกจากเราได้ทราบถึงรูปร่างและสัดส่วนแล้ว ยังทำให้เราทราบถึงความเสี่ยงการเกิดโรคต่าง ๆ ได้จริงหรือ แล้วค่าดัชนีมวลกายเป็นตัวบ่งชี้อะไรได้บ้าง จะมาไขคำตอบเกี่ยวกับเรื่องนี้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8CDA7460-C27C-4C02-942D-0B4DA2F87370}"/>
              </a:ext>
            </a:extLst>
          </p:cNvPr>
          <p:cNvSpPr/>
          <p:nvPr/>
        </p:nvSpPr>
        <p:spPr>
          <a:xfrm rot="20629076">
            <a:off x="1186826" y="2837870"/>
            <a:ext cx="1986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BMI ?</a:t>
            </a:r>
            <a:endParaRPr lang="th-TH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08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หกเหลี่ยม 6">
            <a:extLst>
              <a:ext uri="{FF2B5EF4-FFF2-40B4-BE49-F238E27FC236}">
                <a16:creationId xmlns:a16="http://schemas.microsoft.com/office/drawing/2014/main" id="{D247E72A-DFE0-499C-85D2-7A094C6BDDF1}"/>
              </a:ext>
            </a:extLst>
          </p:cNvPr>
          <p:cNvSpPr/>
          <p:nvPr/>
        </p:nvSpPr>
        <p:spPr>
          <a:xfrm>
            <a:off x="2000436" y="4145872"/>
            <a:ext cx="8007658" cy="1926455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5238FE5-6200-4E85-8A80-BFFE766C5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290" y="970625"/>
            <a:ext cx="9462748" cy="26958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0" i="0" dirty="0">
                <a:solidFill>
                  <a:schemeClr val="bg2">
                    <a:lumMod val="2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ค่า </a:t>
            </a:r>
            <a:r>
              <a:rPr lang="en-US" sz="3200" b="0" i="0" dirty="0">
                <a:solidFill>
                  <a:schemeClr val="bg2">
                    <a:lumMod val="2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BMI </a:t>
            </a:r>
            <a:r>
              <a:rPr lang="th-TH" sz="3200" b="0" i="0" dirty="0">
                <a:solidFill>
                  <a:schemeClr val="bg2">
                    <a:lumMod val="2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สามารถใช้เป็นเครื่องมือคัดกรองเพื่อระบุผู้ที่มีน้ำหนักเกิน หรือภาวะอ้วนและ</a:t>
            </a:r>
            <a:r>
              <a:rPr lang="en-US" sz="3200" b="0" i="0" dirty="0">
                <a:solidFill>
                  <a:schemeClr val="bg2">
                    <a:lumMod val="2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0" i="0" dirty="0">
                <a:solidFill>
                  <a:schemeClr val="bg2">
                    <a:lumMod val="2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ผู้ที่มีน้ำหนักต่ำกว่าเกณฑ์มาตรฐานในผู้ใหญ่ที่อายุ 20 ปีขึ้นไป</a:t>
            </a:r>
          </a:p>
          <a:p>
            <a:pPr marL="0" indent="0">
              <a:buNone/>
            </a:pPr>
            <a:endParaRPr lang="th-TH" sz="3200" b="0" i="0" dirty="0">
              <a:solidFill>
                <a:srgbClr val="00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kumimoji="0" lang="th-TH" altLang="th-TH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ค่า </a:t>
            </a:r>
            <a:r>
              <a:rPr kumimoji="0" lang="en-US" altLang="th-TH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BMI </a:t>
            </a:r>
            <a:r>
              <a:rPr kumimoji="0" lang="th-TH" altLang="th-TH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คำนวณจาก ค่าของน้ำหนักตัวหน่วยเป็นกิโลกรัม หารด้วยส่วนสูงหน่วยเป็นเมตร ยกกำลัง 2 และแสดงในหน่วย กก./ม</a:t>
            </a:r>
            <a:r>
              <a:rPr kumimoji="0" lang="th-TH" altLang="th-TH" sz="3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kumimoji="0" lang="th-TH" altLang="th-TH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4BE1E8EE-9FF1-440C-8770-21C6C225B62B}"/>
              </a:ext>
            </a:extLst>
          </p:cNvPr>
          <p:cNvSpPr txBox="1">
            <a:spLocks/>
          </p:cNvSpPr>
          <p:nvPr/>
        </p:nvSpPr>
        <p:spPr>
          <a:xfrm>
            <a:off x="1643849" y="4382609"/>
            <a:ext cx="8450062" cy="1877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altLang="th-TH" b="1" baseline="30000" dirty="0">
              <a:ln/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4000" b="1" dirty="0">
                <a:ln/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th-TH" sz="4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ดัชนีมวลกาย (</a:t>
            </a:r>
            <a:r>
              <a:rPr lang="en-US" altLang="th-TH" sz="4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BMI</a:t>
            </a:r>
            <a:r>
              <a:rPr lang="th-TH" altLang="th-TH" sz="4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altLang="th-TH" sz="4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 = </a:t>
            </a:r>
            <a:r>
              <a:rPr lang="th-TH" altLang="th-TH" sz="4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</a:t>
            </a:r>
            <a:r>
              <a:rPr lang="th-TH" altLang="th-TH" sz="4000" b="1" u="sng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น้ำหนักตัว (กิโลกรัม)</a:t>
            </a:r>
            <a:endParaRPr lang="en-US" altLang="th-TH" b="1" dirty="0">
              <a:ln/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4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                                         ส่วนสูง (เมตร)</a:t>
            </a:r>
            <a:r>
              <a:rPr lang="th-TH" altLang="th-TH" sz="4800" b="1" baseline="38000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  <a:p>
            <a:pPr marL="0" indent="0">
              <a:buFont typeface="Wingdings 3" charset="2"/>
              <a:buNone/>
            </a:pPr>
            <a:endParaRPr lang="th-TH" sz="4000" b="1" dirty="0">
              <a:ln/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2" name="Picture 4" descr="กระดานดำ, ปัญหาคณิตศาสตร์, โรงเรียน">
            <a:extLst>
              <a:ext uri="{FF2B5EF4-FFF2-40B4-BE49-F238E27FC236}">
                <a16:creationId xmlns:a16="http://schemas.microsoft.com/office/drawing/2014/main" id="{84BA1353-A39A-4832-9C52-40A1FFA1E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50" y="4241351"/>
            <a:ext cx="1692629" cy="193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1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18668DF-B704-41F7-A98A-4ABCC1A0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831" y="952871"/>
            <a:ext cx="5520417" cy="911440"/>
          </a:xfrm>
        </p:spPr>
        <p:txBody>
          <a:bodyPr>
            <a:no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โดยสามารถแปลผลค่า </a:t>
            </a:r>
            <a:r>
              <a:rPr kumimoji="0" lang="en-US" altLang="th-TH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BMI </a:t>
            </a: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ได้ดังนี้</a:t>
            </a:r>
            <a:br>
              <a:rPr kumimoji="0" lang="en-US" alt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B1AF9BAD-25C3-4C3E-B6D9-44BACB69F067}"/>
              </a:ext>
            </a:extLst>
          </p:cNvPr>
          <p:cNvSpPr txBox="1">
            <a:spLocks/>
          </p:cNvSpPr>
          <p:nvPr/>
        </p:nvSpPr>
        <p:spPr>
          <a:xfrm>
            <a:off x="1828800" y="2108160"/>
            <a:ext cx="9436963" cy="4045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defTabSz="914400" eaLnBrk="0" fontAlgn="base" hangingPunct="0">
              <a:spcAft>
                <a:spcPct val="0"/>
              </a:spcAft>
            </a:pPr>
            <a:br>
              <a:rPr lang="en-US" alt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 </a:t>
            </a:r>
            <a:r>
              <a:rPr lang="en-US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BMI &lt;</a:t>
            </a: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 18.50 		แสดงถึง   </a:t>
            </a:r>
            <a:r>
              <a:rPr lang="th-TH" altLang="th-TH" b="1" dirty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อยู่ในเกณฑ์น้ำหนักน้อยหรือผอม</a:t>
            </a:r>
            <a:br>
              <a:rPr lang="en-US" alt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 </a:t>
            </a:r>
            <a:r>
              <a:rPr lang="en-US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BMI </a:t>
            </a: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18.50 - 22.90 	แสดงถึง   </a:t>
            </a:r>
            <a:r>
              <a:rPr lang="th-TH" altLang="th-TH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อยู่ในเกณฑ์ปกติ</a:t>
            </a:r>
            <a:br>
              <a:rPr lang="en-US" alt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 </a:t>
            </a:r>
            <a:r>
              <a:rPr lang="en-US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BMI 23.00</a:t>
            </a: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en-US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24.90 </a:t>
            </a: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แสดงถึง   </a:t>
            </a:r>
            <a:r>
              <a:rPr lang="th-TH" altLang="th-TH" b="1" dirty="0">
                <a:solidFill>
                  <a:srgbClr val="FFCC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น้ำหนักเกิน</a:t>
            </a:r>
            <a:br>
              <a:rPr lang="en-US" alt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 </a:t>
            </a:r>
            <a:r>
              <a:rPr lang="en-US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BMI 25.00</a:t>
            </a: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-</a:t>
            </a:r>
            <a:r>
              <a:rPr lang="en-US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29.90 	แสดงถึง   </a:t>
            </a:r>
            <a:r>
              <a:rPr lang="th-TH" altLang="th-TH" b="1" dirty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โรคอ้วนระดับที่ 1</a:t>
            </a:r>
            <a:br>
              <a:rPr lang="en-US" altLang="th-TH" sz="1600" b="1" dirty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 </a:t>
            </a:r>
            <a:r>
              <a:rPr lang="en-US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BMI 30.00 </a:t>
            </a: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 	แสดงถึง   </a:t>
            </a:r>
            <a:r>
              <a:rPr lang="th-TH" alt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โรคอ้วนระดับที่ 2</a:t>
            </a:r>
            <a:br>
              <a:rPr lang="th-TH" altLang="th-TH" sz="6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6" name="Picture 4" descr="Arrow, สีฟ้า, เส้นโค้ง, โค้ง, แฟนซี, แก้ว, มันวาว">
            <a:extLst>
              <a:ext uri="{FF2B5EF4-FFF2-40B4-BE49-F238E27FC236}">
                <a16:creationId xmlns:a16="http://schemas.microsoft.com/office/drawing/2014/main" id="{B359D71D-0EDB-457F-ABA7-FE772830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653">
            <a:off x="7535605" y="542242"/>
            <a:ext cx="2160817" cy="10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สัตว์, สุนัข, การ์ตูน, สัตว์เลี้ยง, ลูกสุนัข, กลัว">
            <a:extLst>
              <a:ext uri="{FF2B5EF4-FFF2-40B4-BE49-F238E27FC236}">
                <a16:creationId xmlns:a16="http://schemas.microsoft.com/office/drawing/2014/main" id="{C339551F-D7E2-495D-BD1A-0C5183B13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74863" y="4439870"/>
            <a:ext cx="1990900" cy="202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4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2E8BF0A-D09B-4C5C-9C99-977291366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15" y="342441"/>
            <a:ext cx="10067278" cy="299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600" b="0" i="0" dirty="0">
                <a:solidFill>
                  <a:schemeClr val="bg2">
                    <a:lumMod val="2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ในกรณีที่มีค่าดัชนีมวลกายสูง และถูกวินิจฉัยว่ามีภาวะน้ำหนักเกินหรือเป็นโรคอ้วน ก็อาจทำให้เสี่ยงต่อปัญหาสุขภาพมากมาย ได้แก่ โรคความดันโลหิตสูง ระดับโค</a:t>
            </a:r>
            <a:r>
              <a:rPr lang="th-TH" sz="36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เลสเ</a:t>
            </a:r>
            <a:r>
              <a:rPr lang="th-TH" sz="3600" b="0" i="0" dirty="0">
                <a:solidFill>
                  <a:schemeClr val="bg2">
                    <a:lumMod val="2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ตอรอ</a:t>
            </a:r>
            <a:r>
              <a:rPr lang="th-TH" sz="36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ลแ</a:t>
            </a:r>
            <a:r>
              <a:rPr lang="th-TH" sz="3600" b="0" i="0" dirty="0">
                <a:solidFill>
                  <a:schemeClr val="bg2">
                    <a:lumMod val="2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ละระดับไตรกลี</a:t>
            </a:r>
            <a:r>
              <a:rPr lang="th-TH" sz="36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เซอไ</a:t>
            </a:r>
            <a:r>
              <a:rPr lang="th-TH" sz="3600" b="0" i="0" dirty="0">
                <a:solidFill>
                  <a:schemeClr val="bg2">
                    <a:lumMod val="2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รด์ในเลือดสูง โรคเบาหวานชนิดที่ 2    โรคหลอดเลือดหัวใจ โรคหลอดเลือดสมอง โรคเกี่ยวกับถุงน้ำดี โรคข้อเข่าเสื่อม ภาวการณ์หยุดหายใจขณะหลับหรือปัญหาในการหายใจ และโรคมะเร็งชนิดต่าง ๆ</a:t>
            </a:r>
            <a:endParaRPr lang="th-TH" sz="36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นักเพาะกาย, กล้ามเนื้อ, คน, ทำให้, ผู้ชาย">
            <a:extLst>
              <a:ext uri="{FF2B5EF4-FFF2-40B4-BE49-F238E27FC236}">
                <a16:creationId xmlns:a16="http://schemas.microsoft.com/office/drawing/2014/main" id="{01341A5A-4F64-468D-9A7E-E812F5A2D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345">
            <a:off x="1105718" y="4141354"/>
            <a:ext cx="1310127" cy="198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ยกน้ำหนัก, น้ำหนัก, การออกกำลังกาย, ร่างกาย">
            <a:extLst>
              <a:ext uri="{FF2B5EF4-FFF2-40B4-BE49-F238E27FC236}">
                <a16:creationId xmlns:a16="http://schemas.microsoft.com/office/drawing/2014/main" id="{D0FC3F34-7439-4FD6-AA4D-1302B5C5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6212">
            <a:off x="9735663" y="5049293"/>
            <a:ext cx="2157561" cy="16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874611AC-3E6E-4ED4-A372-B1D4B775F7BD}"/>
              </a:ext>
            </a:extLst>
          </p:cNvPr>
          <p:cNvSpPr txBox="1">
            <a:spLocks/>
          </p:cNvSpPr>
          <p:nvPr/>
        </p:nvSpPr>
        <p:spPr>
          <a:xfrm>
            <a:off x="2624834" y="3519997"/>
            <a:ext cx="7332954" cy="2919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h-TH" sz="4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4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อย่างไรก็ตาม การแปลผลค่า </a:t>
            </a:r>
            <a:r>
              <a:rPr lang="en-US" sz="4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BMI </a:t>
            </a:r>
            <a:r>
              <a:rPr lang="th-TH" sz="4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ในนักกีฬา นักเพาะกายที่มีมวลกล้ามเนื้อสูง หรือผู้ป่วยโรคตับ ไต ที่มีภาวะบวมน้ำ อาจมีค่า </a:t>
            </a:r>
            <a:r>
              <a:rPr lang="en-US" sz="4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BMI </a:t>
            </a:r>
            <a:r>
              <a:rPr lang="th-TH" sz="4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สูงได้โดยที่ไม่ได้มีภาวะน้ำหนักเกินหรืออ้วนได้</a:t>
            </a:r>
          </a:p>
        </p:txBody>
      </p:sp>
    </p:spTree>
    <p:extLst>
      <p:ext uri="{BB962C8B-B14F-4D97-AF65-F5344CB8AC3E}">
        <p14:creationId xmlns:p14="http://schemas.microsoft.com/office/powerpoint/2010/main" val="345725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10B77F8-B126-4DE3-B8EB-0EFEC8601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394" y="554114"/>
            <a:ext cx="9413398" cy="6197353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th-TH" sz="36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เมื่อทราบผลค่าดัชนีมวลกายแล้ว ต้องปฏิบัติตัวเองเพื่อให้ห่างไกลโรค ดังนี้</a:t>
            </a:r>
          </a:p>
          <a:p>
            <a:pPr marL="0" indent="0" algn="l">
              <a:buNone/>
            </a:pPr>
            <a:endParaRPr lang="th-TH" sz="1200" b="0" i="0" dirty="0">
              <a:solidFill>
                <a:srgbClr val="676767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6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เลือกการบริโภคอาหารและเครื่องดื่ม</a:t>
            </a:r>
            <a:r>
              <a:rPr lang="th-TH" sz="36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pPr marL="0" indent="0" algn="l">
              <a:buNone/>
            </a:pPr>
            <a:r>
              <a:rPr lang="th-TH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โดยเลือกอาหารที่มีคุณค่าทางโภชนาการ </a:t>
            </a:r>
          </a:p>
          <a:p>
            <a:pPr marL="0" indent="0" algn="l">
              <a:buNone/>
            </a:pPr>
            <a:r>
              <a:rPr lang="th-TH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โดยเฉพาะ ธัญพืช ผัก และผลไม้  ไม่ควร</a:t>
            </a:r>
          </a:p>
          <a:p>
            <a:pPr marL="0" indent="0" algn="l">
              <a:buNone/>
            </a:pPr>
            <a:r>
              <a:rPr lang="th-TH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รับประทานอาหารมื้อหลักเกินวันละ 3 มื้อ </a:t>
            </a:r>
          </a:p>
          <a:p>
            <a:pPr marL="0" indent="0" algn="l">
              <a:buNone/>
            </a:pPr>
            <a:r>
              <a:rPr lang="th-TH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และเลือกรับประทานอาหารที่มีแคลอรี่ต่ำ </a:t>
            </a:r>
          </a:p>
          <a:p>
            <a:pPr marL="0" indent="0" algn="l">
              <a:buNone/>
            </a:pPr>
            <a:r>
              <a:rPr lang="th-TH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หลีกเลี่ยงหรือลดการรับประทานอาหารมื้อหนัก</a:t>
            </a:r>
          </a:p>
          <a:p>
            <a:pPr marL="0" indent="0" algn="l">
              <a:buNone/>
            </a:pPr>
            <a:r>
              <a:rPr lang="th-TH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ที่ต้องรับประทานมาก ๆ   เช่น อาหารบุ</a:t>
            </a:r>
            <a:r>
              <a:rPr lang="th-TH" sz="36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ฟเฟ่ต์</a:t>
            </a:r>
            <a:r>
              <a:rPr lang="th-TH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l">
              <a:buNone/>
            </a:pPr>
            <a:r>
              <a:rPr lang="th-TH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อาหารที่มีไขมันหรือน้ำตาลสูง ของมัน ของทอด </a:t>
            </a:r>
          </a:p>
          <a:p>
            <a:pPr marL="0" indent="0" algn="l">
              <a:buNone/>
            </a:pPr>
            <a:r>
              <a:rPr lang="th-TH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เนื้อสัตว์ติดมัน   และเลือกดื่มน้ำเปล่าหรือ</a:t>
            </a:r>
          </a:p>
          <a:p>
            <a:pPr marL="0" indent="0" algn="l">
              <a:buNone/>
            </a:pPr>
            <a:r>
              <a:rPr lang="th-TH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นมไขมันต่ำแทนน้ำหวาน น้ำอัดลม และ</a:t>
            </a:r>
          </a:p>
          <a:p>
            <a:pPr marL="0" indent="0" algn="l">
              <a:buNone/>
            </a:pPr>
            <a:r>
              <a:rPr lang="th-TH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เครื่องดื่มแอลกอฮอล์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พริกหยวก, บรอกโคลี, กะหล่ำปลี, แครอท, ชิลี, กิน">
            <a:extLst>
              <a:ext uri="{FF2B5EF4-FFF2-40B4-BE49-F238E27FC236}">
                <a16:creationId xmlns:a16="http://schemas.microsoft.com/office/drawing/2014/main" id="{54E39526-851C-414C-8618-D99EF4E05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3" y="1881821"/>
            <a:ext cx="3193963" cy="23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ผลไม้, แอปเปิล, กล้วย, ต้นไม้, ฟาร์ม, กรีน, ใหม่">
            <a:extLst>
              <a:ext uri="{FF2B5EF4-FFF2-40B4-BE49-F238E27FC236}">
                <a16:creationId xmlns:a16="http://schemas.microsoft.com/office/drawing/2014/main" id="{5AD971E2-28FD-43BA-91FB-69911457F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83" y="4297753"/>
            <a:ext cx="3062797" cy="20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9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0C9CCD6-91CA-48F2-8607-9B1DEDA0E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415" y="789194"/>
            <a:ext cx="8915400" cy="3592496"/>
          </a:xfrm>
        </p:spPr>
        <p:txBody>
          <a:bodyPr>
            <a:normAutofit/>
          </a:bodyPr>
          <a:lstStyle/>
          <a:p>
            <a:r>
              <a:rPr lang="th-TH" sz="28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การออกกำลังกาย 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ควรออกกำลังกายด้วยกิจกรรมที่เหมาะสมกับสภาพร่างกายอย่างน้อย 150 - 300 นาที / สัปดาห์ ด้วยการเดิน วิ่ง เต้นแอโรบิก ปั่นจักรยาน ว่ายน้ำ การออกกำลังกายเฉพาะส่วน    อย่างการใช้เครื่องออกกำลังกาย การยกน้ำหนักหรือออกกำลังกายแบบผสมผสานกันหลายประเภท การออกกำลังกายไม่ได้จำกัดแต่เพียงในโรงยิม เพราะสามารถเปลี่ยนกิจกรรมที่ทำ   ในชีวิตประจำวันให้เป็นการออกกำลังกายไปในขณะเดียวกันได้ด้วย เช่น การทำงานบ้าน         ด้วยตัวเอง ลดการใช้สิ่งอำนวยความสะดวกลง เดินให้มากขึ้น</a:t>
            </a:r>
          </a:p>
        </p:txBody>
      </p:sp>
      <p:pic>
        <p:nvPicPr>
          <p:cNvPr id="6146" name="Picture 2" descr="ผู้หญิง, การทำงาน, ลู่วิ่ง, เงา, กีฬา">
            <a:extLst>
              <a:ext uri="{FF2B5EF4-FFF2-40B4-BE49-F238E27FC236}">
                <a16:creationId xmlns:a16="http://schemas.microsoft.com/office/drawing/2014/main" id="{D51A5D5D-19BF-4A6D-B3C6-EFAEE5586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04" y="4448108"/>
            <a:ext cx="2110261" cy="18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หญิง, เทนนิส, เงา, ผู้หญิง, สาว, สุภาพสตรี, กีฬา">
            <a:extLst>
              <a:ext uri="{FF2B5EF4-FFF2-40B4-BE49-F238E27FC236}">
                <a16:creationId xmlns:a16="http://schemas.microsoft.com/office/drawing/2014/main" id="{F23CCE2C-96F1-4605-A6D3-9FF3D59DE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23" y="4565064"/>
            <a:ext cx="1233798" cy="18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ผู้หญิง, ขี่, จักรยาน, กีฬา, วงจร, หมวกกันน็อก, ไรเดอร์">
            <a:extLst>
              <a:ext uri="{FF2B5EF4-FFF2-40B4-BE49-F238E27FC236}">
                <a16:creationId xmlns:a16="http://schemas.microsoft.com/office/drawing/2014/main" id="{068E3839-85A9-413B-BB8A-96F7C8232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07" y="4507220"/>
            <a:ext cx="1920682" cy="186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ยกน้ำหนัก, โรงยิม, เครื่องมือ, นักกีฬา, เพาะกาย">
            <a:extLst>
              <a:ext uri="{FF2B5EF4-FFF2-40B4-BE49-F238E27FC236}">
                <a16:creationId xmlns:a16="http://schemas.microsoft.com/office/drawing/2014/main" id="{AE4F0E33-6B6E-49DF-B5A2-A32F4E6C3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84" y="4099659"/>
            <a:ext cx="1525348" cy="227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นักว่ายน้ำ, ว่ายน้ำ, กีฬาทางน้ำ, คลื่น, ทำตระเวน">
            <a:extLst>
              <a:ext uri="{FF2B5EF4-FFF2-40B4-BE49-F238E27FC236}">
                <a16:creationId xmlns:a16="http://schemas.microsoft.com/office/drawing/2014/main" id="{A5FAED22-B818-4E45-96CB-4537D5F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212" y="4944862"/>
            <a:ext cx="1876148" cy="13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46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B64B2B3-9D88-4647-B2CF-3A26A7A8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019" y="4335263"/>
            <a:ext cx="7202858" cy="1994517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อ.ดร.พญ.ถิรจิต บุญแสน 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ภาควิชาเวชศาสตร์ป้องกันและสังคม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คณะแพทยศาสตร์ศิริราชพยาบาล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F7A2432-C17E-4EED-A6CB-7F8361479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53" r="1262" b="56505"/>
          <a:stretch/>
        </p:blipFill>
        <p:spPr>
          <a:xfrm>
            <a:off x="1333762" y="2389901"/>
            <a:ext cx="9877887" cy="1420494"/>
          </a:xfrm>
          <a:prstGeom prst="rect">
            <a:avLst/>
          </a:prstGeom>
        </p:spPr>
      </p:pic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6FE79B8E-F5E5-42BC-8212-8B78952BC696}"/>
              </a:ext>
            </a:extLst>
          </p:cNvPr>
          <p:cNvSpPr txBox="1">
            <a:spLocks/>
          </p:cNvSpPr>
          <p:nvPr/>
        </p:nvSpPr>
        <p:spPr>
          <a:xfrm>
            <a:off x="2881544" y="449045"/>
            <a:ext cx="6428912" cy="1566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115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ขอขอบคุณ</a:t>
            </a:r>
          </a:p>
        </p:txBody>
      </p:sp>
    </p:spTree>
    <p:extLst>
      <p:ext uri="{BB962C8B-B14F-4D97-AF65-F5344CB8AC3E}">
        <p14:creationId xmlns:p14="http://schemas.microsoft.com/office/powerpoint/2010/main" val="1897870697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น้ำเงินโทนอุ่น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ดัชนีมวลกาย สำคัญอย่างไร</Template>
  <TotalTime>12</TotalTime>
  <Words>681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DilleniaUPC</vt:lpstr>
      <vt:lpstr>TH SarabunPSK</vt:lpstr>
      <vt:lpstr>Wingdings 3</vt:lpstr>
      <vt:lpstr>ช่อ</vt:lpstr>
      <vt:lpstr>ดัชนีมวลกาย สำคัญอย่างไร </vt:lpstr>
      <vt:lpstr>PowerPoint Presentation</vt:lpstr>
      <vt:lpstr>PowerPoint Presentation</vt:lpstr>
      <vt:lpstr>โดยสามารถแปลผลค่า BMI ได้ดังนี้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ดัชนีมวลกาย สำคัญอย่างไร</dc:title>
  <dc:creator>admin</dc:creator>
  <cp:lastModifiedBy>admin</cp:lastModifiedBy>
  <cp:revision>3</cp:revision>
  <dcterms:created xsi:type="dcterms:W3CDTF">2020-12-04T02:37:49Z</dcterms:created>
  <dcterms:modified xsi:type="dcterms:W3CDTF">2020-12-04T02:50:36Z</dcterms:modified>
</cp:coreProperties>
</file>