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64" r:id="rId5"/>
    <p:sldId id="272" r:id="rId6"/>
    <p:sldId id="265" r:id="rId7"/>
    <p:sldId id="273" r:id="rId8"/>
    <p:sldId id="274" r:id="rId9"/>
    <p:sldId id="276" r:id="rId10"/>
    <p:sldId id="275" r:id="rId11"/>
    <p:sldId id="279" r:id="rId12"/>
    <p:sldId id="282" r:id="rId13"/>
    <p:sldId id="286" r:id="rId14"/>
    <p:sldId id="287" r:id="rId15"/>
    <p:sldId id="288" r:id="rId16"/>
  </p:sldIdLst>
  <p:sldSz cx="9144000" cy="6858000" type="screen4x3"/>
  <p:notesSz cx="6858000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howGuides="1">
      <p:cViewPr>
        <p:scale>
          <a:sx n="100" d="100"/>
          <a:sy n="100" d="100"/>
        </p:scale>
        <p:origin x="-60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587" cy="497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815" y="0"/>
            <a:ext cx="2971587" cy="497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E3D1-A729-48EF-8048-C4C87AD792F2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71587" cy="497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815" y="9428801"/>
            <a:ext cx="2971587" cy="497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8D9D3-475B-4BAE-8C4B-625B52D580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52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6C17-D7B9-4BE7-9FC3-4DB1D8B73AD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ED93-3D4F-4C91-8096-EB7B595C9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8230-5121-4EBA-8BDE-A9DF51176F6A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1D5E-BF58-4E62-8BA5-18E29DBBBE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01125-27FC-4C65-9B79-1BFD63CB1D57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13E6-3E4C-42FF-9435-3BE27DB3D9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8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7FEA-8C2C-41A9-9D28-9D6EDEEB3ED1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FA16-B2FC-4E30-83C0-A03C81A6CC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6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342B-1F96-4228-AA96-A1DD054ED0E3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072E-CBEF-4D84-BAEB-C13BC79C92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817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F566-A689-46D3-9D38-89811BC2F7D8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08C3-905A-415F-BD97-C21F3C4796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74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9DD5-C4DA-4705-80CB-2DD98117B42A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2697-91D6-46E5-8787-985E60A397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69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83F2-465D-4691-993B-AD90923B1715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B461-519F-451E-B83C-956E25A851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36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DDE0-EC0A-44BF-8395-BD0140CA5ACA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FE02-02F8-422D-9E23-A7A4B790CE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86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8707-3755-41BC-AE6B-71DCEFB45D0D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BDEF-1E2B-4B84-8F75-698CADA7FC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446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49B-A674-4830-A281-88F244B8505D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7151-FA6D-4D38-8CA1-B4A85F71BB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743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4EA4-3B1B-4A50-9B43-323B3EC0FDEF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47C3-432A-4BB8-93D6-2A5A28FAFC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02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A7C9A5-EA32-41B4-91C3-6038A00675C6}" type="datetimeFigureOut">
              <a:rPr lang="th-TH"/>
              <a:pPr>
                <a:defRPr/>
              </a:pPr>
              <a:t>01/10/62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B8497-787E-44BE-A258-030169C40D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&#3586;&#3657;&#3629;&#3617;&#3641;&#3621;&#3629;&#3657;&#3634;&#3591;&#3629;&#3636;&#3591;&#3626;&#3640;&#3619;&#3634;&#3594;&#3640;&#3617;&#3594;&#3609;/&#3585;&#3634;&#3619;&#3612;&#3621;&#3636;&#3605;&#3649;&#3621;&#3632;&#3585;&#3634;&#3619;&#3609;&#3635;&#3626;&#3632;&#3619;&#3634;&#3629;&#3629;&#3585;&#3592;&#3634;&#3585;&#3650;&#3619;&#3591;&#3591;&#3634;&#3609;%20&#3593;2.pdf" TargetMode="External"/><Relationship Id="rId7" Type="http://schemas.openxmlformats.org/officeDocument/2006/relationships/hyperlink" Target="&#3586;&#3657;&#3629;&#3617;&#3641;&#3621;&#3629;&#3657;&#3634;&#3591;&#3629;&#3636;&#3591;&#3626;&#3640;&#3619;&#3634;&#3594;&#3640;&#3617;&#3594;&#3609;/&#3611;&#3585;%20&#3585;&#3635;&#3627;&#3609;&#3604;&#3626;&#3636;&#3609;&#3588;&#3657;&#3634;&#3607;&#3637;&#3656;&#3648;&#3626;&#3637;&#3618;&#3616;&#3634;&#3625;&#3637;&#3607;&#3637;&#3656;&#3651;&#3594;&#3657;&#3649;&#3626;&#3605;&#3617;&#3611;&#3660;.PDF" TargetMode="External"/><Relationship Id="rId2" Type="http://schemas.openxmlformats.org/officeDocument/2006/relationships/hyperlink" Target="&#3586;&#3657;&#3629;&#3617;&#3641;&#3621;&#3629;&#3657;&#3634;&#3591;&#3629;&#3636;&#3591;&#3626;&#3640;&#3619;&#3634;&#3594;&#3640;&#3617;&#3594;&#3609;/&#3585;&#3634;&#3619;&#3612;&#3621;&#3636;&#3605;&#3649;&#3621;&#3632;&#3585;&#3634;&#3619;&#3609;&#3635;&#3626;&#3632;&#3619;&#3634;&#3629;&#3629;&#3585;&#3592;&#3634;&#3585;&#3650;&#3619;&#3591;&#3591;&#3634;&#3609;%20&#3593;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586;&#3657;&#3629;&#3617;&#3641;&#3621;&#3629;&#3657;&#3634;&#3591;&#3629;&#3636;&#3591;&#3626;&#3640;&#3619;&#3634;&#3594;&#3640;&#3617;&#3594;&#3609;/&#3611;&#3585;%20&#3627;&#3621;&#3633;&#3585;&#3648;&#3585;&#3603;&#3601;&#3660;&#3649;&#3592;&#3657;&#3591;&#3619;&#3634;&#3588;&#3634;&#3586;&#3634;&#3618;&#3611;&#3621;&#3637;&#3585;&#3649;&#3609;&#3632;&#3609;&#3635;.pdf" TargetMode="External"/><Relationship Id="rId5" Type="http://schemas.openxmlformats.org/officeDocument/2006/relationships/hyperlink" Target="&#3586;&#3657;&#3629;&#3617;&#3641;&#3621;&#3629;&#3657;&#3634;&#3591;&#3629;&#3636;&#3591;&#3626;&#3640;&#3619;&#3634;&#3594;&#3640;&#3617;&#3594;&#3609;/&#3614;&#3619;&#3610;%20&#3616;&#3634;&#3625;&#3637;&#3626;&#3619;&#3619;&#3614;&#3626;&#3634;&#3617;&#3636;&#3605;2560.pdf" TargetMode="External"/><Relationship Id="rId4" Type="http://schemas.openxmlformats.org/officeDocument/2006/relationships/hyperlink" Target="&#3586;&#3657;&#3629;&#3617;&#3641;&#3621;&#3629;&#3657;&#3634;&#3591;&#3629;&#3636;&#3591;&#3626;&#3640;&#3619;&#3634;&#3594;&#3640;&#3617;&#3594;&#3609;/&#3611;&#3619;&#3632;&#3585;&#3634;&#3624;&#3585;&#3619;&#3632;&#3607;&#3619;&#3623;&#3591;&#3626;&#3634;&#3608;&#3634;&#3619;&#3603;&#3626;&#3640;&#3586;%20&#3648;&#3619;&#3639;&#3656;&#3629;&#3591;%20&#3626;&#3640;&#3619;&#3634;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586;&#3657;&#3629;&#3617;&#3641;&#3621;&#3629;&#3657;&#3634;&#3591;&#3629;&#3636;&#3591;&#3626;&#3640;&#3619;&#3634;&#3594;&#3640;&#3617;&#3594;&#3609;/&#3649;&#3609;&#3623;&#3611;&#3599;&#3636;&#3610;&#3633;&#3605;&#3636;&#3651;&#3609;&#3585;&#3634;&#3619;&#3586;&#3629;&#3629;&#3609;&#3640;&#3597;&#3634;&#3605;&#3612;&#3621;&#3636;&#3605;&#3626;&#3640;&#3619;&#3634;%20&#3605;&#3634;&#3617;&#3614;&#3619;&#3632;&#3619;&#3634;&#3594;&#3610;&#3633;&#3597;&#3597;&#3633;&#3605;&#3636;&#3616;&#3634;&#3625;&#3637;&#3626;&#3619;&#3619;&#3614;&#3626;&#3634;&#3617;&#3636;&#3605;%20&#3614;.&#3624;.2560.pdf" TargetMode="External"/><Relationship Id="rId2" Type="http://schemas.openxmlformats.org/officeDocument/2006/relationships/hyperlink" Target="&#3586;&#3657;&#3629;&#3617;&#3641;&#3621;&#3629;&#3657;&#3634;&#3591;&#3629;&#3636;&#3591;&#3626;&#3640;&#3619;&#3634;&#3594;&#3640;&#3617;&#3594;&#3609;/&#3629;&#3657;&#3634;&#3591;&#3629;&#3636;&#3591;1/&#3585;&#3598;%20&#3585;&#3588;%20&#3585;&#3634;&#3619;&#3629;&#3609;&#3640;&#3597;&#3634;&#3605;&#3612;&#3621;&#3636;&#3605;&#3626;&#3640;&#3619;&#3634;(&#3629;&#3657;&#3634;&#3591;&#3629;&#3636;&#3591;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&#3586;&#3657;&#3629;&#3617;&#3641;&#3621;&#3629;&#3657;&#3634;&#3591;&#3629;&#3636;&#3591;&#3626;&#3640;&#3619;&#3634;&#3594;&#3640;&#3617;&#3594;&#3609;/&#3585;&#3634;&#3619;&#3612;&#3621;&#3636;&#3605;&#3649;&#3621;&#3632;&#3585;&#3634;&#3619;&#3609;&#3635;&#3626;&#3632;&#3619;&#3634;&#3629;&#3629;&#3585;&#3592;&#3634;&#3585;&#3650;&#3619;&#3591;&#3591;&#3634;&#3609;%20&#3593;2.pdf" TargetMode="External"/><Relationship Id="rId7" Type="http://schemas.openxmlformats.org/officeDocument/2006/relationships/hyperlink" Target="&#3586;&#3657;&#3629;&#3617;&#3641;&#3621;&#3629;&#3657;&#3634;&#3591;&#3629;&#3636;&#3591;&#3626;&#3640;&#3619;&#3634;&#3594;&#3640;&#3617;&#3594;&#3609;/&#3611;&#3585;%20&#3585;&#3635;&#3627;&#3609;&#3604;&#3626;&#3636;&#3609;&#3588;&#3657;&#3634;&#3607;&#3637;&#3656;&#3648;&#3626;&#3637;&#3618;&#3616;&#3634;&#3625;&#3637;&#3607;&#3637;&#3656;&#3651;&#3594;&#3657;&#3649;&#3626;&#3605;&#3617;&#3611;&#3660;.PDF" TargetMode="External"/><Relationship Id="rId2" Type="http://schemas.openxmlformats.org/officeDocument/2006/relationships/hyperlink" Target="&#3586;&#3657;&#3629;&#3617;&#3641;&#3621;&#3629;&#3657;&#3634;&#3591;&#3629;&#3636;&#3591;&#3626;&#3640;&#3619;&#3634;&#3594;&#3640;&#3617;&#3594;&#3609;/&#3585;&#3634;&#3619;&#3612;&#3621;&#3636;&#3605;&#3649;&#3621;&#3632;&#3585;&#3634;&#3619;&#3609;&#3635;&#3626;&#3632;&#3619;&#3634;&#3629;&#3629;&#3585;&#3592;&#3634;&#3585;&#3650;&#3619;&#3591;&#3591;&#3634;&#3609;%20&#3593;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586;&#3657;&#3629;&#3617;&#3641;&#3621;&#3629;&#3657;&#3634;&#3591;&#3629;&#3636;&#3591;&#3626;&#3640;&#3619;&#3634;&#3594;&#3640;&#3617;&#3594;&#3609;/&#3611;&#3585;%20&#3627;&#3621;&#3633;&#3585;&#3648;&#3585;&#3603;&#3601;&#3660;&#3649;&#3592;&#3657;&#3591;&#3619;&#3634;&#3588;&#3634;&#3586;&#3634;&#3618;&#3611;&#3621;&#3637;&#3585;&#3649;&#3609;&#3632;&#3609;&#3635;.pdf" TargetMode="External"/><Relationship Id="rId5" Type="http://schemas.openxmlformats.org/officeDocument/2006/relationships/hyperlink" Target="&#3586;&#3657;&#3629;&#3617;&#3641;&#3621;&#3629;&#3657;&#3634;&#3591;&#3629;&#3636;&#3591;&#3626;&#3640;&#3619;&#3634;&#3594;&#3640;&#3617;&#3594;&#3609;/&#3614;&#3619;&#3610;%20&#3616;&#3634;&#3625;&#3637;&#3626;&#3619;&#3619;&#3614;&#3626;&#3634;&#3617;&#3636;&#3605;2560.pdf" TargetMode="External"/><Relationship Id="rId4" Type="http://schemas.openxmlformats.org/officeDocument/2006/relationships/hyperlink" Target="&#3586;&#3657;&#3629;&#3617;&#3641;&#3621;&#3629;&#3657;&#3634;&#3591;&#3629;&#3636;&#3591;&#3626;&#3640;&#3619;&#3634;&#3594;&#3640;&#3617;&#3594;&#3609;/&#3611;&#3619;&#3632;&#3585;&#3634;&#3624;&#3585;&#3619;&#3632;&#3607;&#3619;&#3623;&#3591;&#3626;&#3634;&#3608;&#3634;&#3619;&#3603;&#3626;&#3640;&#3586;%20&#3648;&#3619;&#3639;&#3656;&#3629;&#3591;%20&#3626;&#3640;&#3619;&#3634;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3586;&#3657;&#3629;&#3617;&#3641;&#3621;&#3629;&#3657;&#3634;&#3591;&#3629;&#3636;&#3591;&#3626;&#3640;&#3619;&#3634;&#3594;&#3640;&#3617;&#3594;&#3609;/&#3585;&#3634;&#3619;&#3612;&#3621;&#3636;&#3605;&#3649;&#3621;&#3632;&#3585;&#3634;&#3619;&#3609;&#3635;&#3626;&#3632;&#3619;&#3634;&#3629;&#3629;&#3585;&#3592;&#3634;&#3585;&#3650;&#3619;&#3591;&#3591;&#3634;&#3609;%20&#3593;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3586;&#3657;&#3629;&#3617;&#3641;&#3621;&#3629;&#3657;&#3634;&#3591;&#3629;&#3636;&#3591;&#3626;&#3640;&#3619;&#3634;&#3594;&#3640;&#3617;&#3594;&#3609;/&#3629;&#3657;&#3634;&#3591;&#3629;&#3636;&#3591;1/&#3585;&#3598;%20&#3585;&#3588;%20&#3585;&#3634;&#3619;&#3629;&#3609;&#3640;&#3597;&#3634;&#3605;&#3612;&#3621;&#3636;&#3605;&#3626;&#3640;&#3619;&#3634;(&#3629;&#3657;&#3634;&#3591;&#3629;&#3636;&#3591;1)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586;&#3657;&#3629;&#3617;&#3641;&#3621;&#3629;&#3657;&#3634;&#3591;&#3629;&#3636;&#3591;&#3626;&#3640;&#3619;&#3634;&#3594;&#3640;&#3617;&#3594;&#3609;/&#3649;&#3609;&#3623;&#3611;&#3599;&#3636;&#3610;&#3633;&#3605;&#3636;&#3651;&#3609;&#3585;&#3634;&#3619;&#3586;&#3629;&#3629;&#3609;&#3640;&#3597;&#3634;&#3605;&#3612;&#3621;&#3636;&#3605;&#3626;&#3640;&#3619;&#3634;%20&#3605;&#3634;&#3617;&#3614;&#3619;&#3632;&#3619;&#3634;&#3594;&#3610;&#3633;&#3597;&#3597;&#3633;&#3605;&#3636;&#3616;&#3634;&#3625;&#3637;&#3626;&#3619;&#3619;&#3614;&#3626;&#3634;&#3617;&#3636;&#3605;%20&#3614;.&#3624;.2560.pdf" TargetMode="External"/><Relationship Id="rId2" Type="http://schemas.openxmlformats.org/officeDocument/2006/relationships/hyperlink" Target="&#3586;&#3657;&#3629;&#3617;&#3641;&#3621;&#3629;&#3657;&#3634;&#3591;&#3629;&#3636;&#3591;&#3626;&#3640;&#3619;&#3634;&#3594;&#3640;&#3617;&#3594;&#3609;/&#3629;&#3657;&#3634;&#3591;&#3629;&#3636;&#3591;1/&#3585;&#3598;%20&#3585;&#3588;%20&#3585;&#3634;&#3619;&#3629;&#3609;&#3640;&#3597;&#3634;&#3605;&#3612;&#3621;&#3636;&#3605;&#3626;&#3640;&#3619;&#3634;(&#3629;&#3657;&#3634;&#3591;&#3629;&#3636;&#3591;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5676220" y="4910381"/>
            <a:ext cx="1785267" cy="178526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568952" cy="1484784"/>
          </a:xfrm>
        </p:spPr>
        <p:txBody>
          <a:bodyPr/>
          <a:lstStyle/>
          <a:p>
            <a:r>
              <a:rPr lang="th-TH" sz="9600" b="1" dirty="0" smtClean="0">
                <a:solidFill>
                  <a:schemeClr val="bg1"/>
                </a:solidFill>
                <a:cs typeface="Angsana New" charset="-34"/>
              </a:rPr>
              <a:t>การขออนุญาตผลิตสุรา</a:t>
            </a:r>
            <a:endParaRPr lang="en-US" sz="9600" b="1" dirty="0" smtClean="0">
              <a:solidFill>
                <a:schemeClr val="bg1"/>
              </a:solidFill>
              <a:cs typeface="Angsana New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75159"/>
              </p:ext>
            </p:extLst>
          </p:nvPr>
        </p:nvGraphicFramePr>
        <p:xfrm>
          <a:off x="467544" y="1124744"/>
          <a:ext cx="8219256" cy="4874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❶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สุราแช่ชุมชน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⑧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เมื่อก่อสร้างโรงอุตสาหกรรมเสร็จตามกำหนด และพร้อมเปิดดำเนินการ ต้องมีหนังสือแจ้งสรรพสามิตพื้นที่ก่อนเริ่มดำเนินการผลิตไม่น้อยกว่า</a:t>
                      </a:r>
                      <a:r>
                        <a:rPr lang="th-TH" sz="2000" baseline="0" dirty="0" smtClean="0"/>
                        <a:t> ๑๕ วัน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⑨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ส่งภาชนะบรรจุสุรา (อ้างอิง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❹</a:t>
                      </a:r>
                      <a:r>
                        <a:rPr lang="th-TH" sz="2000" dirty="0" smtClean="0"/>
                        <a:t> และ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baseline="0" dirty="0" smtClean="0">
                          <a:hlinkClick r:id="rId3" action="ppaction://hlinkfile"/>
                        </a:rPr>
                        <a:t>❺</a:t>
                      </a:r>
                      <a:r>
                        <a:rPr lang="th-TH" sz="2000" baseline="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⑩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ส่งสลากปิดภาชนะบรรจุสุรา (อ้างอิง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❹</a:t>
                      </a:r>
                      <a:r>
                        <a:rPr lang="th-TH" sz="2000" dirty="0" smtClean="0"/>
                        <a:t> และ </a:t>
                      </a:r>
                      <a:r>
                        <a:rPr lang="th-TH" sz="2000" dirty="0" smtClean="0">
                          <a:hlinkClick r:id="rId4" action="ppaction://hlinkfile"/>
                        </a:rPr>
                        <a:t>❻</a:t>
                      </a:r>
                      <a:r>
                        <a:rPr lang="th-TH" sz="200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⑪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เมื่อผู้ได้รับอนุญาตดำเนินการตามเงื่อนไขครบถ้วน ให้มีคำสั่งอนุญาตให้ผลิตสุราได้ และ</a:t>
                      </a:r>
                      <a:r>
                        <a:rPr lang="th-TH" sz="2000" b="1" i="1" u="sng" dirty="0" smtClean="0"/>
                        <a:t>ผู้ได้รับอนุญาตมีหน้าที่จดทะเบียนสรรพสามิต</a:t>
                      </a:r>
                      <a:r>
                        <a:rPr lang="th-TH" sz="2000" dirty="0" smtClean="0"/>
                        <a:t> ภายใน ๓๐ วัน ก่อนวันเริ่มผลิตสุรา</a:t>
                      </a:r>
                      <a:r>
                        <a:rPr lang="en-US" sz="2000" dirty="0" smtClean="0"/>
                        <a:t> </a:t>
                      </a:r>
                      <a:r>
                        <a:rPr lang="th-TH" sz="2000" dirty="0" smtClean="0">
                          <a:hlinkClick r:id="rId5" action="ppaction://hlinkfile"/>
                        </a:rPr>
                        <a:t>(ม.๓๒</a:t>
                      </a:r>
                      <a:r>
                        <a:rPr lang="th-TH" sz="2000" baseline="0" dirty="0" smtClean="0">
                          <a:hlinkClick r:id="rId5" action="ppaction://hlinkfile"/>
                        </a:rPr>
                        <a:t> (๒))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⑫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aseline="0" dirty="0" smtClean="0"/>
                        <a:t>นำน้ำสุราตรวจวิเคราะห์ (อ้างอิง </a:t>
                      </a:r>
                      <a:r>
                        <a:rPr lang="th-TH" sz="2000" baseline="0" dirty="0" smtClean="0">
                          <a:hlinkClick r:id="rId2" action="ppaction://hlinkfile"/>
                        </a:rPr>
                        <a:t>❹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th-TH" sz="2000" baseline="0" dirty="0" smtClean="0"/>
                        <a:t>และ </a:t>
                      </a:r>
                      <a:r>
                        <a:rPr lang="th-TH" sz="2000" baseline="0" dirty="0" smtClean="0">
                          <a:hlinkClick r:id="rId3" action="ppaction://hlinkfile"/>
                        </a:rPr>
                        <a:t>❺</a:t>
                      </a:r>
                      <a:r>
                        <a:rPr lang="th-TH" sz="2000" baseline="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⑬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แจ้งราคาขายปลีกแนะนำ (อ้างอิง </a:t>
                      </a:r>
                      <a:r>
                        <a:rPr lang="th-TH" sz="2000" dirty="0" smtClean="0">
                          <a:hlinkClick r:id="rId6" action="ppaction://hlinkfile"/>
                        </a:rPr>
                        <a:t>❼</a:t>
                      </a:r>
                      <a:r>
                        <a:rPr lang="th-TH" sz="200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⑭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เสียภาษี ด้วยวิธี</a:t>
                      </a:r>
                    </a:p>
                    <a:p>
                      <a:pPr algn="l"/>
                      <a:r>
                        <a:rPr lang="th-TH" sz="2000" dirty="0" smtClean="0"/>
                        <a:t>-ปิดแสตมป์สรรพสามิต  (อ้างอิง </a:t>
                      </a:r>
                      <a:r>
                        <a:rPr lang="th-TH" sz="2000" dirty="0" smtClean="0">
                          <a:hlinkClick r:id="rId7" action="ppaction://hlinkfile"/>
                        </a:rPr>
                        <a:t>❽)</a:t>
                      </a:r>
                      <a:endParaRPr lang="th-TH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63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70713"/>
              </p:ext>
            </p:extLst>
          </p:nvPr>
        </p:nvGraphicFramePr>
        <p:xfrm>
          <a:off x="467544" y="1124744"/>
          <a:ext cx="8219256" cy="505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❷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สุรากลั่น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</a:rPr>
                        <a:t> ชนิดสุราขาว สุราสีชนิด</a:t>
                      </a:r>
                      <a:r>
                        <a:rPr lang="th-TH" sz="3200" baseline="0" dirty="0" err="1" smtClean="0">
                          <a:solidFill>
                            <a:schemeClr val="tx1"/>
                          </a:solidFill>
                        </a:rPr>
                        <a:t>อื่นๆ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①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คุณสมบัติ</a:t>
                      </a:r>
                    </a:p>
                    <a:p>
                      <a:pPr algn="l"/>
                      <a:r>
                        <a:rPr lang="th-TH" sz="2000" dirty="0" smtClean="0"/>
                        <a:t>-</a:t>
                      </a:r>
                      <a:r>
                        <a:rPr lang="th-TH" sz="2000" baseline="0" dirty="0" smtClean="0"/>
                        <a:t> เป็นบริษัทตามกฎหมายไทย มีผู้ถือหุ้นสัญชาติไทยไม่น้อยกว่าร้อยละ ๕๑หรือเป็นสหกรณ์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โรงอุตสาหกรรมที่ใช้ผลิตสุรากลั่นชนิดสุราพิเศษ  ประเภทวิสกี้  บรั่นดี  และยิน  ต้องมี ขนาด</a:t>
                      </a:r>
                      <a:r>
                        <a:rPr lang="th-TH" sz="2000" dirty="0" err="1" smtClean="0"/>
                        <a:t>กําลัง</a:t>
                      </a:r>
                      <a:r>
                        <a:rPr lang="th-TH" sz="2000" dirty="0" smtClean="0"/>
                        <a:t>การผลิตคิดเทียบเป็นน้ำสุราที่มีแรงแอลกอฮอล์ยี่สิบแปดดีกรีไม่ต่ำกว่าสามหมื่นลิตรต่อวัน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834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ชนิดสุราขาวต้องมีขนาดกำลัง การผลิตคิดเทียบเป็นน้ำสุราที่มีแรงแอลกอฮอล์ยี่สิบแปดดีกรีไม่ต่ำกว่าเก้าหมื่นลิตรต่อวัน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7536243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②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ยื่นแบบ คำขออนุญาตผลิตสุรา </a:t>
                      </a:r>
                      <a:r>
                        <a:rPr lang="th-TH" sz="2000" dirty="0" err="1" smtClean="0"/>
                        <a:t>ภส</a:t>
                      </a:r>
                      <a:r>
                        <a:rPr lang="th-TH" sz="2000" dirty="0" smtClean="0"/>
                        <a:t>. ๐๔-๐๑</a:t>
                      </a:r>
                      <a:r>
                        <a:rPr lang="th-TH" sz="2000" baseline="0" dirty="0" smtClean="0"/>
                        <a:t> พร้อมเอกสารหลักฐานและกรรมวิธีการผลิต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③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เจ้าหน้าที่ตรวจเอกสาร</a:t>
                      </a:r>
                      <a:r>
                        <a:rPr lang="th-TH" sz="2000" baseline="0" dirty="0" smtClean="0"/>
                        <a:t> หากไม่ถูกต้องหรือไม่ครบถ้วน ให้แจ้งเป็นหนังสือให้ผู้ยื่นแก้ไขหรือจัดส่งเอกสารเพิ่มเติมตามกำหนด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④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หากถูกต้องครบถ้วน</a:t>
                      </a:r>
                      <a:r>
                        <a:rPr lang="th-TH" sz="2000" baseline="0" dirty="0" smtClean="0"/>
                        <a:t> ให้มีคำสั่งรับเรื่องไว้พิจารณา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⑤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สำนักงานสรรพสามิตพื้นที่</a:t>
                      </a:r>
                      <a:r>
                        <a:rPr lang="th-TH" sz="2000" baseline="0" dirty="0" smtClean="0"/>
                        <a:t> ตรวจสอบสถานที่ก่อสร้างโรงอุตสาหกรรม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⑥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ส่งเรื่องให้สำนัก </a:t>
                      </a:r>
                      <a:r>
                        <a:rPr lang="th-TH" sz="2000" dirty="0" err="1" smtClean="0"/>
                        <a:t>มฐ</a:t>
                      </a:r>
                      <a:r>
                        <a:rPr lang="th-TH" sz="2000" dirty="0" smtClean="0"/>
                        <a:t>.๑ พิจารณาให้ความเห็นชอบ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48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64938"/>
              </p:ext>
            </p:extLst>
          </p:nvPr>
        </p:nvGraphicFramePr>
        <p:xfrm>
          <a:off x="467544" y="1124744"/>
          <a:ext cx="8219256" cy="5971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❷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สุรากลั่น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</a:rPr>
                        <a:t> ชนิดสุราขาว สุราสีชนิด</a:t>
                      </a:r>
                      <a:r>
                        <a:rPr lang="th-TH" sz="3200" baseline="0" dirty="0" err="1" smtClean="0">
                          <a:solidFill>
                            <a:schemeClr val="tx1"/>
                          </a:solidFill>
                        </a:rPr>
                        <a:t>อื่นๆ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⑦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 </a:t>
                      </a:r>
                      <a:r>
                        <a:rPr lang="th-TH" sz="2000" dirty="0" err="1" smtClean="0"/>
                        <a:t>มฐ</a:t>
                      </a:r>
                      <a:r>
                        <a:rPr lang="th-TH" sz="2000" dirty="0" smtClean="0"/>
                        <a:t>.๑ ให้ความเห็นชอบแล้ว</a:t>
                      </a:r>
                    </a:p>
                    <a:p>
                      <a:pPr algn="l"/>
                      <a:r>
                        <a:rPr lang="th-TH" sz="2000" dirty="0" smtClean="0"/>
                        <a:t>- ให้สำนักงานสรรพสามิตพื้นที่ออกใบอนุญาตผลิตสุรา</a:t>
                      </a:r>
                      <a:r>
                        <a:rPr lang="th-TH" sz="2000" baseline="0" dirty="0" smtClean="0"/>
                        <a:t> โดยให้ผู้รับอนุญาตก่อสร้างโรงอุตสาหกรรมตามกำหนดเวลาและกำหนดเวลาเปิดดำเนินการ ตามที่ระบุในใบอนุญาต </a:t>
                      </a:r>
                      <a:r>
                        <a:rPr lang="th-TH" sz="2000" baseline="0" dirty="0" err="1" smtClean="0"/>
                        <a:t>ภส</a:t>
                      </a:r>
                      <a:r>
                        <a:rPr lang="th-TH" sz="2000" baseline="0" dirty="0" smtClean="0"/>
                        <a:t>.๐๔</a:t>
                      </a:r>
                      <a:r>
                        <a:rPr lang="en-US" sz="2000" baseline="0" dirty="0" smtClean="0"/>
                        <a:t>-</a:t>
                      </a:r>
                      <a:r>
                        <a:rPr lang="th-TH" sz="2000" baseline="0" dirty="0" smtClean="0"/>
                        <a:t>๐๒ ด้วย</a:t>
                      </a:r>
                    </a:p>
                    <a:p>
                      <a:pPr algn="l"/>
                      <a:r>
                        <a:rPr lang="th-TH" sz="2000" baseline="0" dirty="0" smtClean="0"/>
                        <a:t>- หากมีคำสั่งไม่ออกใบอนุญาต ให้แจ้งเป็นหนังสือแก่ผู้ยื่นขอทราบและระบุเหตุผล รวมทั้งแจ้งสิทธิการอุทธรณ์ และระยะเวลาสำหรับการอุทธรณ์ด้วย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9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⑧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เมื่อก่อสร้างโรงอุตสาหกรรมเสร็จตามกำหนด และพร้อมเปิดดำเนินการ ต้องมีหนังสือแจ้งสรรพสามิตพื้นที่ก่อนเริ่มดำเนินการผลิตไม่น้อยกว่า</a:t>
                      </a:r>
                      <a:r>
                        <a:rPr lang="th-TH" sz="2000" baseline="0" dirty="0" smtClean="0"/>
                        <a:t> ๑๕ วัน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⑨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ส่งภาชนะบรรจุสุรา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⑩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ส่งสลากปิดภาชนะบรรจุสุรา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⑪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เมื่อผู้ได้รับอนุญาตดำเนินการตามเงื่อนไขครบถ้วน ให้มีคำสั่งอนุญาตให้ผลิตสุราได้ และผู้ได้รับอนุญาตมีหน้าที่จดทะเบียนสรรพสามิต ภายใน ๓๐ วัน ก่อนวันเริ่มผลิตสุรา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⑫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aseline="0" dirty="0" smtClean="0"/>
                        <a:t>นำน้ำสุราตรวจวิเคราะห์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⑬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แจ้งราคาขายปลีกแนะนำ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⑭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เสียภาษี ด้วยวิธี</a:t>
                      </a:r>
                    </a:p>
                    <a:p>
                      <a:pPr algn="l"/>
                      <a:r>
                        <a:rPr lang="th-TH" sz="2000" dirty="0" smtClean="0"/>
                        <a:t>-ปิดแสตมป์สรรพสามิต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67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713898"/>
              </p:ext>
            </p:extLst>
          </p:nvPr>
        </p:nvGraphicFramePr>
        <p:xfrm>
          <a:off x="467544" y="1124744"/>
          <a:ext cx="8219256" cy="484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❷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สุรากลั่น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</a:rPr>
                        <a:t> ชนิดสุรากลั่นชุมชน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①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คุณสมบัติ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(๑)</a:t>
                      </a:r>
                      <a:r>
                        <a:rPr lang="th-TH" sz="2000" baseline="0" dirty="0" smtClean="0"/>
                        <a:t> เป็นสหกรณ์หรือกลุ่มเกษตรกรที่จะทะเบียนตามกฎหมายว่าด้วยสหกรณ์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(๒) เป็นวิสาหกิจชุมชนตามกฎหมายว่าด้วยการส่งเสริมวิสาหกิจชุมชน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(๓) เป็นองค์กรเกษตรกรตามกฎหมายว่าด้วยกองทุนฟื้นฟู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(๔) เป็นห้างหุ้นส่วนนิติบุคคลหรือบริษัทที่หุ้นส่วนหรือผู้ถือหุ้นทุกคนมีสัญชาติไทย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โรงอุตสาหกรรมต้องมีลักษณะ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(๑)ใช้เครื่องจักรที่มีกำลังแรงม้าต่ำกว่า ๕ แรงม้าหรือใช้คนงานน้อยกว่า ๗ คน หรือกรณีใช้เครื่องจักรและคนงาน เครื่องจักรต้องมีกำลังรวมต่ำกว่า ๕ แรงม้าและคนงานต้องน้อยกว่า ๗ 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(๒) ต้องแยกออกจากจากที่อยู่อาศัยโดยชัดเจน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(๓) ต้องตั้งอยู่ห่างจากแหล่งน้ำสาธารณะไม่น้อยกว่าหนึ่งร้อยเมตร  และต้องมีระบบบำบัดน้ำเสียที่ไม่ก่อให้เกิดมลภาวะต่อสิ่งแวดล้อมตามมาตรฐานที่กรมควบคุมมลพิษกำหนด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3840563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77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149792"/>
              </p:ext>
            </p:extLst>
          </p:nvPr>
        </p:nvGraphicFramePr>
        <p:xfrm>
          <a:off x="467544" y="1124744"/>
          <a:ext cx="821925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❷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สุรากลั่น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</a:rPr>
                        <a:t> ชนิดสุรากลั่นชุมชน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②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ยื่นแบบ คำขออนุญาตผลิตสุรา </a:t>
                      </a:r>
                      <a:r>
                        <a:rPr lang="th-TH" sz="2000" dirty="0" err="1" smtClean="0"/>
                        <a:t>ภส</a:t>
                      </a:r>
                      <a:r>
                        <a:rPr lang="th-TH" sz="2000" dirty="0" smtClean="0"/>
                        <a:t>. ๐๔-๐๑</a:t>
                      </a:r>
                      <a:r>
                        <a:rPr lang="th-TH" sz="2000" baseline="0" dirty="0" smtClean="0"/>
                        <a:t> พร้อมเอกสารหลักฐาน และกรรมวิธีผลิตสุรา 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③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เจ้าหน้าที่ตรวจเอกสาร</a:t>
                      </a:r>
                      <a:r>
                        <a:rPr lang="th-TH" sz="2000" baseline="0" dirty="0" smtClean="0"/>
                        <a:t> หากไม่ถูกต้องหรือไม่ครบถ้วน ให้แจ้งเป็นหนังสือให้ผู้ยื่นแก้ไขหรือจัดส่งเอกสารเพิ่มเติมตามกำหนด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④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หากถูกต้องครบถ้วน</a:t>
                      </a:r>
                      <a:r>
                        <a:rPr lang="th-TH" sz="2000" baseline="0" dirty="0" smtClean="0"/>
                        <a:t> ให้มีคำสั่งรับเรื่องไว้พิจารณา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⑤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สำนักงานสรรพสามิตพื้นที่</a:t>
                      </a:r>
                      <a:r>
                        <a:rPr lang="th-TH" sz="2000" baseline="0" dirty="0" smtClean="0"/>
                        <a:t> ตรวจสอบสถานที่ก่อสร้างโรงอุตสาหกรรม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⑥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สรรพสามิตพื้นที่ให้ความเห็นชอบ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⑦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เมื่อให้ความเห็นชอบแล้ว</a:t>
                      </a:r>
                    </a:p>
                    <a:p>
                      <a:pPr algn="l"/>
                      <a:r>
                        <a:rPr lang="th-TH" sz="2000" dirty="0" smtClean="0"/>
                        <a:t>- ให้ออกใบอนุญาตผลิตสุรา</a:t>
                      </a:r>
                      <a:r>
                        <a:rPr lang="th-TH" sz="2000" baseline="0" dirty="0" smtClean="0"/>
                        <a:t> โดยให้ผู้รับอนุญาตก่อสร้างโรงอุตสาหกรรมตามกำหนดเวลาและกำหนดเวลาเปิดดำเนินการ ตามที่ระบุในใบอนุญาต </a:t>
                      </a:r>
                      <a:r>
                        <a:rPr lang="th-TH" sz="2000" baseline="0" dirty="0" err="1" smtClean="0"/>
                        <a:t>ภส</a:t>
                      </a:r>
                      <a:r>
                        <a:rPr lang="th-TH" sz="2000" baseline="0" dirty="0" smtClean="0"/>
                        <a:t>.๐๔</a:t>
                      </a:r>
                      <a:r>
                        <a:rPr lang="en-US" sz="2000" baseline="0" dirty="0" smtClean="0"/>
                        <a:t>-</a:t>
                      </a:r>
                      <a:r>
                        <a:rPr lang="th-TH" sz="2000" baseline="0" dirty="0" smtClean="0"/>
                        <a:t>๐๒ ด้วย</a:t>
                      </a:r>
                    </a:p>
                    <a:p>
                      <a:pPr algn="l"/>
                      <a:r>
                        <a:rPr lang="th-TH" sz="2000" baseline="0" dirty="0" smtClean="0"/>
                        <a:t>- หากมีคำสั่งไม่ออกใบอนุญาต ให้แจ้งเป็นหนังสือแก่ผู้ยื่นขอทราบและระบุเหตุผล รวมทั้งแจ้งสิทธิการอุทธรณ์ และระยะเวลาสำหรับการอุทธรณ์ด้วย (</a:t>
                      </a:r>
                      <a:r>
                        <a:rPr lang="en-US" sz="2000" baseline="0" dirty="0" smtClean="0"/>
                        <a:t>2,3,4,5,6,7 </a:t>
                      </a:r>
                      <a:r>
                        <a:rPr lang="th-TH" sz="2000" baseline="0" dirty="0" smtClean="0"/>
                        <a:t>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②</a:t>
                      </a:r>
                      <a:r>
                        <a:rPr lang="th-TH" sz="2000" dirty="0" smtClean="0"/>
                        <a:t> และ </a:t>
                      </a:r>
                      <a:r>
                        <a:rPr lang="th-TH" sz="2000" dirty="0" smtClean="0">
                          <a:hlinkClick r:id="rId3" action="ppaction://hlinkfile"/>
                        </a:rPr>
                        <a:t>③ </a:t>
                      </a:r>
                      <a:r>
                        <a:rPr lang="th-TH" sz="200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97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113647"/>
              </p:ext>
            </p:extLst>
          </p:nvPr>
        </p:nvGraphicFramePr>
        <p:xfrm>
          <a:off x="467544" y="1124744"/>
          <a:ext cx="8219256" cy="435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❷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สุรากลั่น</a:t>
                      </a:r>
                      <a:r>
                        <a:rPr lang="th-TH" sz="3200" baseline="0" dirty="0" smtClean="0">
                          <a:solidFill>
                            <a:schemeClr val="tx1"/>
                          </a:solidFill>
                        </a:rPr>
                        <a:t> ชนิดสุรากลั่นชุมชน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⑧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เมื่อก่อสร้างโรงอุตสาหกรรมเสร็จตามกำหนด และพร้อมเปิดดำเนินการ ต้องมีหนังสือแจ้งสรรพสามิตพื้นที่ก่อนเริ่มดำเนินการผลิตไม่น้อยกว่า</a:t>
                      </a:r>
                      <a:r>
                        <a:rPr lang="th-TH" sz="2000" baseline="0" dirty="0" smtClean="0"/>
                        <a:t> ๑๕ วัน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⑨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ส่งภาชนะบรรจุสุรา (อ้างอิง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❹</a:t>
                      </a:r>
                      <a:r>
                        <a:rPr lang="th-TH" sz="2000" dirty="0" smtClean="0"/>
                        <a:t> และ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baseline="0" dirty="0" smtClean="0">
                          <a:hlinkClick r:id="rId3" action="ppaction://hlinkfile"/>
                        </a:rPr>
                        <a:t>❺</a:t>
                      </a:r>
                      <a:r>
                        <a:rPr lang="th-TH" sz="2000" baseline="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⑩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ส่งสลากปิดภาชนะบรรจุสุรา (อ้างอิง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❹</a:t>
                      </a:r>
                      <a:r>
                        <a:rPr lang="th-TH" sz="2000" dirty="0" smtClean="0"/>
                        <a:t> และ </a:t>
                      </a:r>
                      <a:r>
                        <a:rPr lang="th-TH" sz="2000" dirty="0" smtClean="0">
                          <a:hlinkClick r:id="rId4" action="ppaction://hlinkfile"/>
                        </a:rPr>
                        <a:t>❻</a:t>
                      </a:r>
                      <a:r>
                        <a:rPr lang="th-TH" sz="200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⑪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เมื่อผู้ได้รับอนุญาตดำเนินการตามเงื่อนไขครบถ้วน ให้มีคำสั่งอนุญาตให้ผลิตสุราได้ และ</a:t>
                      </a:r>
                      <a:r>
                        <a:rPr lang="th-TH" sz="2000" b="1" i="1" u="sng" dirty="0" smtClean="0"/>
                        <a:t>ผู้ได้รับอนุญาตมีหน้าที่จดทะเบียนสรรพสามิต</a:t>
                      </a:r>
                      <a:r>
                        <a:rPr lang="th-TH" sz="2000" dirty="0" smtClean="0"/>
                        <a:t> ภายใน ๓๐ วัน ก่อนวันเริ่มผลิตสุรา</a:t>
                      </a:r>
                      <a:r>
                        <a:rPr lang="en-US" sz="2000" dirty="0" smtClean="0"/>
                        <a:t> </a:t>
                      </a:r>
                      <a:r>
                        <a:rPr lang="th-TH" sz="2000" dirty="0" smtClean="0">
                          <a:hlinkClick r:id="rId5" action="ppaction://hlinkfile"/>
                        </a:rPr>
                        <a:t>(ม.๓๒</a:t>
                      </a:r>
                      <a:r>
                        <a:rPr lang="th-TH" sz="2000" baseline="0" dirty="0" smtClean="0">
                          <a:hlinkClick r:id="rId5" action="ppaction://hlinkfile"/>
                        </a:rPr>
                        <a:t> (๒))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⑫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aseline="0" dirty="0" smtClean="0"/>
                        <a:t>นำน้ำสุราตรวจวิเคราะห์ (อ้างอิง </a:t>
                      </a:r>
                      <a:r>
                        <a:rPr lang="th-TH" sz="2000" baseline="0" dirty="0" smtClean="0">
                          <a:hlinkClick r:id="rId2" action="ppaction://hlinkfile"/>
                        </a:rPr>
                        <a:t>❹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th-TH" sz="2000" baseline="0" dirty="0" smtClean="0"/>
                        <a:t>และ </a:t>
                      </a:r>
                      <a:r>
                        <a:rPr lang="th-TH" sz="2000" baseline="0" dirty="0" smtClean="0">
                          <a:hlinkClick r:id="rId3" action="ppaction://hlinkfile"/>
                        </a:rPr>
                        <a:t>❺</a:t>
                      </a:r>
                      <a:r>
                        <a:rPr lang="th-TH" sz="2000" baseline="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⑬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แจ้งราคาขายปลีกแนะนำ (อ้างอิง </a:t>
                      </a:r>
                      <a:r>
                        <a:rPr lang="th-TH" sz="2000" dirty="0" smtClean="0">
                          <a:hlinkClick r:id="rId6" action="ppaction://hlinkfile"/>
                        </a:rPr>
                        <a:t>❼</a:t>
                      </a:r>
                      <a:r>
                        <a:rPr lang="th-TH" sz="200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⑭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เสียภาษี ด้วยวิธี</a:t>
                      </a:r>
                    </a:p>
                    <a:p>
                      <a:pPr algn="l"/>
                      <a:r>
                        <a:rPr lang="th-TH" sz="2000" dirty="0" smtClean="0"/>
                        <a:t>-ปิดแสตมป์สรรพสามิต  (อ้างอิง </a:t>
                      </a:r>
                      <a:r>
                        <a:rPr lang="th-TH" sz="2000" dirty="0" smtClean="0">
                          <a:hlinkClick r:id="rId7" action="ppaction://hlinkfile"/>
                        </a:rPr>
                        <a:t>❽)</a:t>
                      </a:r>
                      <a:endParaRPr lang="th-TH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29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2060"/>
                </a:solidFill>
                <a:cs typeface="Angsana New" charset="-34"/>
              </a:rPr>
              <a:t>ประเภทของโรงอุตสาหกรรม</a:t>
            </a:r>
            <a:endParaRPr lang="en-US" b="1" dirty="0" smtClean="0">
              <a:solidFill>
                <a:srgbClr val="002060"/>
              </a:solidFill>
              <a:cs typeface="Angsana New" charset="-34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672825" y="13614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marL="0" indent="0"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สุราแช่ 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แบ่งเป็น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กลุ่ม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เบียร์ </a:t>
            </a:r>
            <a:r>
              <a:rPr lang="th-TH" dirty="0" smtClean="0">
                <a:latin typeface="Calibri"/>
                <a:cs typeface="Calibri"/>
              </a:rPr>
              <a:t>①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(โรงใหญ่)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th-TH" dirty="0" smtClean="0">
                <a:latin typeface="Calibri"/>
                <a:cs typeface="Calibri"/>
              </a:rPr>
              <a:t>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เบียร์ผลิตเพื่อขาย ณ สถานที่ขาย 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Craft Beer)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สุราแช่ ทุกชนิด (โรงใหญ่) (ยกเว้นเบียร์)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สุราแช่ชุมชน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002060"/>
                </a:solidFill>
                <a:cs typeface="Angsana New" charset="-34"/>
              </a:rPr>
              <a:t>ประเภทของโรงอุตสาหกรรม</a:t>
            </a:r>
            <a:endParaRPr lang="en-US" b="1" dirty="0" smtClean="0">
              <a:solidFill>
                <a:srgbClr val="002060"/>
              </a:solidFill>
              <a:cs typeface="Angsana New" charset="-34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672825" y="13614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สุรากลั่น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แบ่งเป็น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กลุ่ม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สุรากลั่นโรงใหญ่ (สุราขาวและสุรากลั่นอื่น ๆ)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สุราสามทับ  </a:t>
            </a:r>
            <a:r>
              <a:rPr lang="en-US" dirty="0" smtClean="0">
                <a:latin typeface="Calibri"/>
                <a:cs typeface="Calibri"/>
              </a:rPr>
              <a:t>①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เอ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ทานอล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เพื่อการผลิตน้ำมันเชื้อเพลิง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</a:t>
            </a:r>
            <a:r>
              <a:rPr lang="th-TH" dirty="0" smtClean="0">
                <a:latin typeface="Calibri"/>
                <a:cs typeface="Calibri"/>
              </a:rPr>
              <a:t>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สุราสามทับจำหน่ายในราชอาณาจักร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              </a:t>
            </a:r>
            <a:r>
              <a:rPr lang="th-TH" dirty="0" smtClean="0">
                <a:latin typeface="Calibri"/>
                <a:cs typeface="Calibri"/>
              </a:rPr>
              <a:t>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สุราสามทับเพื่อส่งออกไปนอกราชอาณาจักร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สุรากลั่นชุมชน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4289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cs typeface="Angsana New" charset="-34"/>
              </a:rPr>
              <a:t>ประเภทสุราที่ขอผลิต</a:t>
            </a:r>
            <a:endParaRPr lang="en-US" sz="4000" b="1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482603"/>
              </p:ext>
            </p:extLst>
          </p:nvPr>
        </p:nvGraphicFramePr>
        <p:xfrm>
          <a:off x="395536" y="836712"/>
          <a:ext cx="835292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344816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สุราแช่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เบียร์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สุราแช่ที่ได้จากการหมักสารละลายที่ได้จากการต้มสกัด</a:t>
                      </a:r>
                      <a:r>
                        <a:rPr lang="th-TH" sz="2000" dirty="0" err="1" smtClean="0"/>
                        <a:t>มอลต์</a:t>
                      </a:r>
                      <a:r>
                        <a:rPr lang="th-TH" sz="2000" dirty="0" smtClean="0"/>
                        <a:t> ข้าวบาร์เลย์</a:t>
                      </a:r>
                      <a:r>
                        <a:rPr lang="th-TH" sz="2000" dirty="0" err="1" smtClean="0"/>
                        <a:t>กับฮ</a:t>
                      </a:r>
                      <a:r>
                        <a:rPr lang="th-TH" sz="2000" dirty="0" smtClean="0"/>
                        <a:t>อป หรือผลิตภัณฑ์</a:t>
                      </a:r>
                      <a:r>
                        <a:rPr lang="th-TH" sz="2000" dirty="0" err="1" smtClean="0"/>
                        <a:t>จากฮ</a:t>
                      </a:r>
                      <a:r>
                        <a:rPr lang="th-TH" sz="2000" dirty="0" smtClean="0"/>
                        <a:t>อป โดยอาจใช้คาร์โบไฮเดรตจากวัตถุดิบอื่น ๆ เป็นส่วนผสมในการต้มสกัดด้วยหรือไม่ก็ได้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ไวน์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สุราแช่ที่ได้จากการหมักผลไม้จำพวกองุ่นหรือผลิตภัณฑ์จากองุ่น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สปาร์</a:t>
                      </a:r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กลิ้งไวน์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ไวน์ที่มีการเติมก๊าซคาร์บอน</a:t>
                      </a:r>
                      <a:r>
                        <a:rPr lang="th-TH" sz="2000" dirty="0" err="1" smtClean="0"/>
                        <a:t>ไดอ๊</a:t>
                      </a:r>
                      <a:r>
                        <a:rPr lang="th-TH" sz="2000" dirty="0" smtClean="0"/>
                        <a:t>อกไซด์จากการหมักครั้งที่สองในขวดหรือภาชนะที่ปิดสนิท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สุราแช่ผลไม้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สุราแช่ที่ได้จากการหมัดผลไม้อื่นหรือผลิตภัณฑ์จากผลไม้อื่นนอกจากองุ่น</a:t>
                      </a:r>
                      <a:r>
                        <a:rPr lang="th-TH" sz="2000" baseline="0" dirty="0" smtClean="0"/>
                        <a:t> และให้หมายความรวมถึง สุราแช่ผลไม้ที่มีส่วนผสมขององุ่นหรือไวน์ด้วย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สุราแช่พื้นเมือง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สุราแช่ที่ได้จากการหมักวัตถุดิบจำพวกน้ำตาล</a:t>
                      </a:r>
                      <a:r>
                        <a:rPr lang="th-TH" sz="2000" baseline="0" dirty="0" smtClean="0"/>
                        <a:t> เช่น กระแช่หรือน้ำตาลเมา หรือวัตถุดิบจำพวกข้าว เช่น อุ น้ำขาว หรือสาโท หากผสมสุรากลั่นต้องมีแอลกอฮอล์ไม่เกิน ๑๕ ดีกรี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สุราแช่อื่น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</a:t>
                      </a:r>
                      <a:r>
                        <a:rPr lang="th-TH" sz="2000" baseline="0" dirty="0" smtClean="0"/>
                        <a:t> </a:t>
                      </a:r>
                      <a:r>
                        <a:rPr lang="th-TH" sz="2000" dirty="0" smtClean="0"/>
                        <a:t>สุราแช่ที่ได้จากการหมักจากวัตถุดิบที่มิใช่ผลไม้หรือผลิตภัณฑ์จากผลไม้และผลิตภัณฑ์จากผลไม้</a:t>
                      </a:r>
                      <a:r>
                        <a:rPr lang="th-TH" sz="2000" baseline="0" dirty="0" smtClean="0"/>
                        <a:t> และมิใช่เบียร์และสุราแช่พื้นเมือง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สุราแช่ชุมชน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ไวน์ </a:t>
                      </a:r>
                      <a:r>
                        <a:rPr lang="th-TH" sz="2000" dirty="0" err="1" smtClean="0"/>
                        <a:t>สปาร์</a:t>
                      </a:r>
                      <a:r>
                        <a:rPr lang="th-TH" sz="2000" dirty="0" smtClean="0"/>
                        <a:t>กลิ้งไวน์ สุราแช่ผลไม้</a:t>
                      </a:r>
                      <a:r>
                        <a:rPr lang="th-TH" sz="2000" baseline="0" dirty="0" smtClean="0"/>
                        <a:t> สุราแช่พื้นเมือง และสุราแช่อื่น ที่ผลิตจากโรง</a:t>
                      </a:r>
                      <a:r>
                        <a:rPr lang="th-TH" sz="2000" baseline="0" dirty="0" err="1" smtClean="0"/>
                        <a:t>อุต</a:t>
                      </a:r>
                      <a:r>
                        <a:rPr lang="th-TH" sz="2000" baseline="0" dirty="0" smtClean="0"/>
                        <a:t>สากรรมที่ใช้เครื่องจักรที่มีกำลังรวมต่ำกว่าห้าแรงม้าหรือใช้คนงานน้อยกว่าเจ็ดคน หรือกรณีใช้เครื่องจักรและคนงาน เครื่องจักรต้องมีกำลังรวมต่ำกว่าห้าแรงม้าและคนงานต้องน้อยกว่าเจ็ดคน ซึ่งมีแรงแอลกอฮอล์และคุณสมบัติตามประกาศนี้ (ไม่เกิน ๑๕ ดีกรี) (อ้างอิง </a:t>
                      </a:r>
                      <a:r>
                        <a:rPr lang="th-TH" sz="2000" baseline="0" dirty="0" smtClean="0">
                          <a:hlinkClick r:id="rId2" action="ppaction://hlinkfile"/>
                        </a:rPr>
                        <a:t>①)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l"/>
            <a:r>
              <a:rPr lang="th-TH" sz="4000" b="1" dirty="0" smtClean="0">
                <a:solidFill>
                  <a:srgbClr val="002060"/>
                </a:solidFill>
                <a:cs typeface="Angsana New" charset="-34"/>
              </a:rPr>
              <a:t>ประเภทสุราที่ผลิต</a:t>
            </a:r>
            <a:endParaRPr lang="en-US" sz="4000" b="1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149310"/>
              </p:ext>
            </p:extLst>
          </p:nvPr>
        </p:nvGraphicFramePr>
        <p:xfrm>
          <a:off x="539552" y="980728"/>
          <a:ext cx="8136904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675840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สุรากลั่น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เอ</a:t>
                      </a:r>
                      <a:r>
                        <a:rPr lang="th-TH" sz="2000" b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ทานอล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สุรากลั่นมีแรงแอลกอฮอล์ตั้งแต่</a:t>
                      </a:r>
                      <a:r>
                        <a:rPr lang="th-TH" sz="2000" baseline="0" dirty="0" smtClean="0"/>
                        <a:t> ๙๙.๕ ดีกรีขึ้นไป สำหรับนำไปใช้เป็นเชื้อเพลิง และให้หมายความรวมถึงสุราสามทับเพื่อส่งออกไปนอกราชอาณาจักรด้วย</a:t>
                      </a:r>
                      <a:endParaRPr lang="th-TH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สุราสามทับ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สุรากลั่นที่มีแรงแอลกอฮอล์ตั้งแต่</a:t>
                      </a:r>
                      <a:r>
                        <a:rPr lang="th-TH" sz="2000" baseline="0" dirty="0" smtClean="0"/>
                        <a:t> ๘๐ ดีกรีขึ้นไป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สุราขาว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</a:t>
                      </a:r>
                      <a:r>
                        <a:rPr lang="th-TH" sz="2000" baseline="0" dirty="0" smtClean="0"/>
                        <a:t> สุรากลั่นที่ปราศจากเครื่องย้อมหรือสิ่งผสมปรุงแต่ง มีแรงแอลกอฮอล์ต่ำกว่า ๘๐ ดีกรี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สุราผสม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สุรากลั่นที่ใช้สุราขาวมาปรุงแต่ง มีแรงแอลกอฮอล์ ต่ำกว่า ๘๐ ดีกรี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สุราปรุงพิเศษ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หมายความถึง</a:t>
                      </a:r>
                      <a:r>
                        <a:rPr lang="th-TH" sz="2000" baseline="0" dirty="0" smtClean="0"/>
                        <a:t> สุรากลั่นที่ใช้สุราสามทับมาปรุงแต่ง มีแรงแอลกอฮอล์ ต่ำกว่า ๘๐ ดีกรี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สุราพิเศษ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สุรากลั่นที่ทำขึ้นตามแบบสุราต่างประเทศโดยใช้กรรมวิธีพิเศษ มีแรงแอลกอฮอล์ ต่ำกว่า ๘๐ ดีกรี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สุรากลั่นชุมชน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หมายความว่า สุรากลั่นชนิดสุราขาว ที่ผลิตจากโรงอุตสาหกรรมที่ใช้เครื่องจักรที่มีกำลังแรงม้าต่ำกว่าห้าแรงม้า</a:t>
                      </a:r>
                      <a:r>
                        <a:rPr lang="th-TH" sz="2000" baseline="0" dirty="0" smtClean="0"/>
                        <a:t> หรือใช้คนงานน้อยกว่าเจ็ดคน หรือกรณีใช้เครื่องจักรและคนงาน เครื่องจักรต้องมีกำลังรวมต่ำกว่าห้าแรงม้าและคนงานต้องน้อยกว่าเจ็ดคน ซึ่งมีแรงแอลกอฮอล์และคุณสมบัติตามประกาศนี้ (๒๘,๓๐,๓๕,๔๐ ดีกรี)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4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175"/>
              </p:ext>
            </p:extLst>
          </p:nvPr>
        </p:nvGraphicFramePr>
        <p:xfrm>
          <a:off x="457200" y="1268760"/>
          <a:ext cx="8219256" cy="551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❶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1.2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สุราแช่ (โรงใหญ่)</a:t>
                      </a:r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①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คุณสมบัติ</a:t>
                      </a:r>
                    </a:p>
                    <a:p>
                      <a:pPr algn="l"/>
                      <a:r>
                        <a:rPr lang="th-TH" sz="2000" smtClean="0"/>
                        <a:t>-</a:t>
                      </a:r>
                      <a:r>
                        <a:rPr lang="th-TH" sz="2000" baseline="0" smtClean="0"/>
                        <a:t> ต้อง</a:t>
                      </a:r>
                      <a:r>
                        <a:rPr lang="th-TH" sz="2000" baseline="0" dirty="0" smtClean="0"/>
                        <a:t>เป็นบริษัทซึ่งจัดตั้งขึ้นตามกฎหมายไทย  และมีผู้ถือหุ้น สัญชาติไทยไม่น้อยกว่าร้อยละห้าสิบเอ็ดของ</a:t>
                      </a:r>
                      <a:r>
                        <a:rPr lang="th-TH" sz="2000" baseline="0" dirty="0" err="1" smtClean="0"/>
                        <a:t>จํานวน</a:t>
                      </a:r>
                      <a:r>
                        <a:rPr lang="th-TH" sz="2000" baseline="0" dirty="0" smtClean="0"/>
                        <a:t>หุ้นทั้งหมด  หรือเป็นสหกรณ์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②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ยื่นแบบ คำขออนุญาตผลิตสุรา </a:t>
                      </a:r>
                      <a:r>
                        <a:rPr lang="th-TH" sz="2000" dirty="0" err="1" smtClean="0"/>
                        <a:t>ภส</a:t>
                      </a:r>
                      <a:r>
                        <a:rPr lang="th-TH" sz="2000" dirty="0" smtClean="0"/>
                        <a:t>. ๐๔-๐๑</a:t>
                      </a:r>
                      <a:r>
                        <a:rPr lang="th-TH" sz="2000" baseline="0" dirty="0" smtClean="0"/>
                        <a:t> พร้อมเอกสารหลักฐานและกรรมวิธีการผลิต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③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เจ้าหน้าที่ตรวจเอกสาร</a:t>
                      </a:r>
                      <a:r>
                        <a:rPr lang="th-TH" sz="2000" baseline="0" dirty="0" smtClean="0"/>
                        <a:t> หากไม่ถูกต้องหรือไม่ครบถ้วน ให้แจ้งเป็นหนังสือให้ผู้ยื่นแก้ไขหรือจัดส่งเอกสารเพิ่มเติมตามกำหนด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④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หากถูกต้องครบถ้วน</a:t>
                      </a:r>
                      <a:r>
                        <a:rPr lang="th-TH" sz="2000" baseline="0" dirty="0" smtClean="0"/>
                        <a:t> ให้มีคำสั่งรับเรื่องไว้พิจารณา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⑤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สำนักงานสรรพสามิตพื้นที่</a:t>
                      </a:r>
                      <a:r>
                        <a:rPr lang="th-TH" sz="2000" baseline="0" dirty="0" smtClean="0"/>
                        <a:t> ตรวจสอบสถานที่ก่อสร้างโรงอุตสาหกรรม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⑥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ส่งเรื่องให้สำนัก </a:t>
                      </a:r>
                      <a:r>
                        <a:rPr lang="th-TH" sz="2000" dirty="0" err="1" smtClean="0"/>
                        <a:t>มฐ</a:t>
                      </a:r>
                      <a:r>
                        <a:rPr lang="th-TH" sz="2000" dirty="0" smtClean="0"/>
                        <a:t>.๑ พิจารณาให้ความเห็นชอบ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⑦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 </a:t>
                      </a:r>
                      <a:r>
                        <a:rPr lang="th-TH" sz="2000" dirty="0" err="1" smtClean="0"/>
                        <a:t>มฐ</a:t>
                      </a:r>
                      <a:r>
                        <a:rPr lang="th-TH" sz="2000" dirty="0" smtClean="0"/>
                        <a:t>.๑ ให้ความเห็นชอบแล้ว</a:t>
                      </a:r>
                    </a:p>
                    <a:p>
                      <a:pPr algn="l"/>
                      <a:r>
                        <a:rPr lang="th-TH" sz="2000" dirty="0" smtClean="0"/>
                        <a:t>- ให้สำนักงานสรรพสามิตพื้นที่ออกใบอนุญาตผลิตสุรา</a:t>
                      </a:r>
                      <a:r>
                        <a:rPr lang="th-TH" sz="2000" baseline="0" dirty="0" smtClean="0"/>
                        <a:t> โดยให้ผู้รับอนุญาตก่อสร้างโรงอุตสาหกรรมตามกำหนดเวลาและกำหนดเวลาเปิดดำเนินการ ตามที่ระบุในใบอนุญาต </a:t>
                      </a:r>
                      <a:r>
                        <a:rPr lang="th-TH" sz="2000" baseline="0" dirty="0" err="1" smtClean="0"/>
                        <a:t>ภส</a:t>
                      </a:r>
                      <a:r>
                        <a:rPr lang="th-TH" sz="2000" baseline="0" dirty="0" smtClean="0"/>
                        <a:t>.๐๔</a:t>
                      </a:r>
                      <a:r>
                        <a:rPr lang="en-US" sz="2000" baseline="0" dirty="0" smtClean="0"/>
                        <a:t>-</a:t>
                      </a:r>
                      <a:r>
                        <a:rPr lang="th-TH" sz="2000" baseline="0" dirty="0" smtClean="0"/>
                        <a:t>๐๒ ด้วย</a:t>
                      </a:r>
                    </a:p>
                    <a:p>
                      <a:pPr algn="l"/>
                      <a:r>
                        <a:rPr lang="th-TH" sz="2000" baseline="0" dirty="0" smtClean="0"/>
                        <a:t>- หากมีคำสั่งไม่ออกใบอนุญาต ให้แจ้งเป็นหนังสือแก่ผู้ยื่นขอทราบและระบุเหตุผล รวมทั้งแจ้งสิทธิการอุทธรณ์ และระยะเวลาสำหรับการอุทธรณ์ด้วย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90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634896"/>
              </p:ext>
            </p:extLst>
          </p:nvPr>
        </p:nvGraphicFramePr>
        <p:xfrm>
          <a:off x="467544" y="1124744"/>
          <a:ext cx="8219256" cy="481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❶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สุราแช่ (โรงใหญ่)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⑧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เมื่อก่อสร้างโรงอุตสาหกรรมเสร็จตามกำหนด และพร้อมเปิดดำเนินการ ต้องมีหนังสือแจ้งสรรพสามิตพื้นที่ก่อนเริ่มดำเนินการผลิตไม่น้อยกว่า</a:t>
                      </a:r>
                      <a:r>
                        <a:rPr lang="th-TH" sz="2000" baseline="0" dirty="0" smtClean="0"/>
                        <a:t> ๑๕ วัน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⑨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ส่งภาชนะบรรจุสุรา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⑩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ส่งสลากปิดภาชนะบรรจุสุรา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⑪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เมื่อผู้ได้รับอนุญาตดำเนินการตามเงื่อนไขครบถ้วน ให้มีคำสั่งอนุญาตให้ผลิตสุราได้ และผู้ได้รับอนุญาตมีหน้าที่จดทะเบียนสรรพสามิต ภายใน ๓๐ วัน ก่อนวันเริ่มผลิตสุรา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⑫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aseline="0" dirty="0" smtClean="0"/>
                        <a:t>นำน้ำสุราตรวจวิเคราะห์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19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⑬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แจ้งราคาขายปลีกแนะนำ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⑭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เสียภาษี ด้วยวิธี</a:t>
                      </a:r>
                    </a:p>
                    <a:p>
                      <a:pPr algn="l"/>
                      <a:r>
                        <a:rPr lang="th-TH" sz="2000" dirty="0" smtClean="0"/>
                        <a:t>-ปิดแสตมป์สรรพสามิต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12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871061"/>
              </p:ext>
            </p:extLst>
          </p:nvPr>
        </p:nvGraphicFramePr>
        <p:xfrm>
          <a:off x="467544" y="1124744"/>
          <a:ext cx="821925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❶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สุราแช่ชุมชน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①</a:t>
                      </a:r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คุณสมบัติ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(๑)</a:t>
                      </a:r>
                      <a:r>
                        <a:rPr lang="th-TH" sz="2000" baseline="0" dirty="0" smtClean="0"/>
                        <a:t> เป็นสหกรณ์หรือกลุ่มเกษตรกรที่จะทะเบียนตามกฎหมายว่าด้วยสหกรณ์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(๒) เป็นวิสาหกิจชุมชนตามกฎหมายว่าด้วยการส่งเสริมวิสาหกิจชุมชน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(๓) เป็นองค์กรเกษตรกรตามกฎหมายว่าด้วยกองทุนฟื้นฟู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(๔) เป็นห้างหุ้นส่วนนิติบุคคลหรือบริษัทที่หุ้นส่วนหรือผู้ถือหุ้นทุกคนมีสัญชาติไทย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โรงอุตสาหกรรมต้องมีลักษณะ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(๑)ใช้เครื่องจักรที่มีกำลังแรงม้าต่ำกว่า ๕ แรงม้าหรือใช้คนงานน้อยกว่า ๗ คน หรือกรณีใช้เครื่องจักรและคนงาน เครื่องจักรต้องมีกำลังรวมต่ำกว่า ๕ แรงม้าและคนงานต้องน้อยกว่า ๗ คน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(๒) ต้องแยกออกจากจากที่อยู่อาศัยโดยชัดเจน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(๓) ต้องตั้งอยู่ใน</a:t>
                      </a:r>
                      <a:r>
                        <a:rPr lang="th-TH" sz="2000" dirty="0" err="1" smtClean="0"/>
                        <a:t>ทำเล</a:t>
                      </a:r>
                      <a:r>
                        <a:rPr lang="th-TH" sz="2000" dirty="0" smtClean="0"/>
                        <a:t>และสภาพแวดล้อมที่เหมาะสม มีพื้นที่เพียงพอที่จะผลิตสุราไม่ก่อให้เกิดอันตราย เหตุเดือนร้อนรำคาญ หรือความเสียหายต่อบุคคลหรือทรัพย์สินของผู้อื่น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/>
                        <a:t>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②</a:t>
                      </a:r>
                      <a:r>
                        <a:rPr lang="th-TH" sz="2000" baseline="0" dirty="0" smtClean="0">
                          <a:hlinkClick r:id="rId2" action="ppaction://hlinkfile"/>
                        </a:rPr>
                        <a:t> </a:t>
                      </a:r>
                      <a:endParaRPr lang="th-TH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57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/>
          <a:lstStyle/>
          <a:p>
            <a:pPr algn="l"/>
            <a:r>
              <a:rPr lang="th-TH" sz="2800" dirty="0" smtClean="0">
                <a:solidFill>
                  <a:srgbClr val="002060"/>
                </a:solidFill>
                <a:cs typeface="Angsana New" charset="-34"/>
              </a:rPr>
              <a:t>ขั้นตอนการขออนุญาต</a:t>
            </a:r>
            <a:endParaRPr lang="en-US" sz="2800" dirty="0" smtClean="0">
              <a:solidFill>
                <a:srgbClr val="002060"/>
              </a:solidFill>
              <a:cs typeface="Angsana New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835734"/>
              </p:ext>
            </p:extLst>
          </p:nvPr>
        </p:nvGraphicFramePr>
        <p:xfrm>
          <a:off x="467544" y="1124744"/>
          <a:ext cx="8219256" cy="450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="" xmlns:a16="http://schemas.microsoft.com/office/drawing/2014/main" val="3089225700"/>
                    </a:ext>
                  </a:extLst>
                </a:gridCol>
                <a:gridCol w="7632848">
                  <a:extLst>
                    <a:ext uri="{9D8B030D-6E8A-4147-A177-3AD203B41FA5}">
                      <a16:colId xmlns="" xmlns:a16="http://schemas.microsoft.com/office/drawing/2014/main" val="2265611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❶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สุราแช่ชุมชน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6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aseline="0" dirty="0" smtClean="0"/>
                        <a:t>②</a:t>
                      </a:r>
                      <a:endParaRPr lang="th-TH" sz="2000" baseline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ยื่นแบบ คำขออนุญาตผลิตสุรา </a:t>
                      </a:r>
                      <a:r>
                        <a:rPr lang="th-TH" sz="2000" dirty="0" err="1" smtClean="0"/>
                        <a:t>ภส</a:t>
                      </a:r>
                      <a:r>
                        <a:rPr lang="th-TH" sz="2000" dirty="0" smtClean="0"/>
                        <a:t>. ๐๔-๐๑</a:t>
                      </a:r>
                      <a:r>
                        <a:rPr lang="th-TH" sz="2000" baseline="0" dirty="0" smtClean="0"/>
                        <a:t> พร้อมเอกสารหลักฐาน และกรรมวิธีผลิตสุรา 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③</a:t>
                      </a:r>
                      <a:endParaRPr lang="en-US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เจ้าหน้าที่ตรวจเอกสาร</a:t>
                      </a:r>
                      <a:r>
                        <a:rPr lang="th-TH" sz="2000" baseline="0" dirty="0" smtClean="0"/>
                        <a:t> หากไม่ถูกต้องหรือไม่ครบถ้วน ให้แจ้งเป็นหนังสือให้ผู้ยื่นแก้ไขหรือจัดส่งเอกสารเพิ่มเติมตามกำหนด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④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หากถูกต้องครบถ้วน</a:t>
                      </a:r>
                      <a:r>
                        <a:rPr lang="th-TH" sz="2000" baseline="0" dirty="0" smtClean="0"/>
                        <a:t> ให้มีคำสั่งรับเรื่องไว้พิจารณา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449"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⑤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สำนักงานสรรพสามิตพื้นที่</a:t>
                      </a:r>
                      <a:r>
                        <a:rPr lang="th-TH" sz="2000" baseline="0" dirty="0" smtClean="0"/>
                        <a:t> ตรวจสอบสถานที่ก่อสร้างโรงอุตสาหกรรม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736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⑥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สรรพสามิตพื้นที่ให้ความเห็นชอบ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115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⑦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/>
                        <a:t>เมื่อให้ความเห็นชอบแล้ว</a:t>
                      </a:r>
                    </a:p>
                    <a:p>
                      <a:pPr algn="l"/>
                      <a:r>
                        <a:rPr lang="th-TH" sz="2000" dirty="0" smtClean="0"/>
                        <a:t>- ให้ออกใบอนุญาตผลิตสุรา</a:t>
                      </a:r>
                      <a:r>
                        <a:rPr lang="th-TH" sz="2000" baseline="0" dirty="0" smtClean="0"/>
                        <a:t> โดยให้ผู้รับอนุญาตก่อสร้างโรงอุตสาหกรรมตามกำหนดเวลาและกำหนดเวลาเปิดดำเนินการ ตามที่ระบุในใบอนุญาต </a:t>
                      </a:r>
                      <a:r>
                        <a:rPr lang="th-TH" sz="2000" baseline="0" dirty="0" err="1" smtClean="0"/>
                        <a:t>ภส</a:t>
                      </a:r>
                      <a:r>
                        <a:rPr lang="th-TH" sz="2000" baseline="0" dirty="0" smtClean="0"/>
                        <a:t>.๐๔</a:t>
                      </a:r>
                      <a:r>
                        <a:rPr lang="en-US" sz="2000" baseline="0" dirty="0" smtClean="0"/>
                        <a:t>-</a:t>
                      </a:r>
                      <a:r>
                        <a:rPr lang="th-TH" sz="2000" baseline="0" dirty="0" smtClean="0"/>
                        <a:t>๐๒ ด้วย</a:t>
                      </a:r>
                    </a:p>
                    <a:p>
                      <a:pPr algn="l"/>
                      <a:r>
                        <a:rPr lang="th-TH" sz="2000" baseline="0" dirty="0" smtClean="0"/>
                        <a:t>- หากมีคำสั่งไม่ออกใบอนุญาต ให้แจ้งเป็นหนังสือแก่ผู้ยื่นขอทราบและระบุเหตุผล รวมทั้งแจ้งสิทธิการอุทธรณ์ และระยะเวลาสำหรับการอุทธรณ์ด้วย (</a:t>
                      </a:r>
                      <a:r>
                        <a:rPr lang="en-US" sz="2000" baseline="0" dirty="0" smtClean="0"/>
                        <a:t>2,3,4,5,6,7 </a:t>
                      </a:r>
                      <a:r>
                        <a:rPr lang="th-TH" sz="2000" baseline="0" dirty="0" smtClean="0"/>
                        <a:t>อ้างอิง </a:t>
                      </a:r>
                      <a:r>
                        <a:rPr lang="th-TH" sz="2000" dirty="0" smtClean="0">
                          <a:hlinkClick r:id="rId2" action="ppaction://hlinkfile"/>
                        </a:rPr>
                        <a:t>②</a:t>
                      </a:r>
                      <a:r>
                        <a:rPr lang="th-TH" sz="2000" dirty="0" smtClean="0"/>
                        <a:t> และ </a:t>
                      </a:r>
                      <a:r>
                        <a:rPr lang="th-TH" sz="2000" dirty="0" smtClean="0">
                          <a:hlinkClick r:id="rId3" action="ppaction://hlinkfile"/>
                        </a:rPr>
                        <a:t>③ </a:t>
                      </a:r>
                      <a:r>
                        <a:rPr lang="th-TH" sz="2000" dirty="0" smtClean="0"/>
                        <a:t>)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690684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18405" r="22737" b="15063"/>
          <a:stretch>
            <a:fillRect/>
          </a:stretch>
        </p:blipFill>
        <p:spPr bwMode="auto">
          <a:xfrm>
            <a:off x="7702550" y="0"/>
            <a:ext cx="14414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2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4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dpu_template_441</Template>
  <TotalTime>1035</TotalTime>
  <Words>2170</Words>
  <Application>Microsoft Office PowerPoint</Application>
  <PresentationFormat>นำเสนอทางหน้าจอ (4:3)</PresentationFormat>
  <Paragraphs>213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dpu_template_441</vt:lpstr>
      <vt:lpstr>การขออนุญาตผลิตสุรา</vt:lpstr>
      <vt:lpstr>ประเภทของโรงอุตสาหกรรม</vt:lpstr>
      <vt:lpstr>ประเภทของโรงอุตสาหกรรม</vt:lpstr>
      <vt:lpstr>ประเภทสุราที่ขอผลิต</vt:lpstr>
      <vt:lpstr>ประเภทสุราที่ผลิต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  <vt:lpstr>ขั้นตอนการขออนุญาต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excise</dc:creator>
  <cp:lastModifiedBy>ch_01</cp:lastModifiedBy>
  <cp:revision>90</cp:revision>
  <cp:lastPrinted>2019-09-18T06:33:11Z</cp:lastPrinted>
  <dcterms:created xsi:type="dcterms:W3CDTF">2019-04-01T06:05:50Z</dcterms:created>
  <dcterms:modified xsi:type="dcterms:W3CDTF">2019-10-01T07:06:24Z</dcterms:modified>
</cp:coreProperties>
</file>