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52"/>
  </p:handoutMasterIdLst>
  <p:sldIdLst>
    <p:sldId id="275" r:id="rId2"/>
    <p:sldId id="256" r:id="rId3"/>
    <p:sldId id="257" r:id="rId4"/>
    <p:sldId id="260" r:id="rId5"/>
    <p:sldId id="258" r:id="rId6"/>
    <p:sldId id="284" r:id="rId7"/>
    <p:sldId id="283" r:id="rId8"/>
    <p:sldId id="285" r:id="rId9"/>
    <p:sldId id="287" r:id="rId10"/>
    <p:sldId id="288" r:id="rId11"/>
    <p:sldId id="289" r:id="rId12"/>
    <p:sldId id="286" r:id="rId13"/>
    <p:sldId id="290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291" r:id="rId24"/>
    <p:sldId id="301" r:id="rId25"/>
    <p:sldId id="302" r:id="rId26"/>
    <p:sldId id="303" r:id="rId27"/>
    <p:sldId id="304" r:id="rId28"/>
    <p:sldId id="305" r:id="rId29"/>
    <p:sldId id="309" r:id="rId30"/>
    <p:sldId id="308" r:id="rId31"/>
    <p:sldId id="307" r:id="rId32"/>
    <p:sldId id="261" r:id="rId33"/>
    <p:sldId id="262" r:id="rId34"/>
    <p:sldId id="263" r:id="rId35"/>
    <p:sldId id="264" r:id="rId36"/>
    <p:sldId id="265" r:id="rId37"/>
    <p:sldId id="266" r:id="rId38"/>
    <p:sldId id="268" r:id="rId39"/>
    <p:sldId id="269" r:id="rId40"/>
    <p:sldId id="270" r:id="rId41"/>
    <p:sldId id="276" r:id="rId42"/>
    <p:sldId id="277" r:id="rId43"/>
    <p:sldId id="310" r:id="rId44"/>
    <p:sldId id="311" r:id="rId45"/>
    <p:sldId id="312" r:id="rId46"/>
    <p:sldId id="313" r:id="rId47"/>
    <p:sldId id="314" r:id="rId48"/>
    <p:sldId id="315" r:id="rId49"/>
    <p:sldId id="279" r:id="rId50"/>
    <p:sldId id="280" r:id="rId51"/>
  </p:sldIdLst>
  <p:sldSz cx="9144000" cy="6858000" type="screen4x3"/>
  <p:notesSz cx="6669088" cy="97536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82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32C75-A337-42CC-88AF-BE1EA4691F54}" type="datetimeFigureOut">
              <a:rPr lang="th-TH" smtClean="0"/>
              <a:t>04/07/62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10537-FEE5-4F7A-AD11-F051BF22334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9657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ED480-C7CE-4F8F-906D-111379390EA0}" type="datetimeFigureOut">
              <a:rPr lang="th-TH" smtClean="0"/>
              <a:t>04/07/62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44A-D6CA-4815-9EAC-FC844D5CEC48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ED480-C7CE-4F8F-906D-111379390EA0}" type="datetimeFigureOut">
              <a:rPr lang="th-TH" smtClean="0"/>
              <a:t>04/07/62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44A-D6CA-4815-9EAC-FC844D5CEC4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ED480-C7CE-4F8F-906D-111379390EA0}" type="datetimeFigureOut">
              <a:rPr lang="th-TH" smtClean="0"/>
              <a:t>04/07/62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44A-D6CA-4815-9EAC-FC844D5CEC4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ED480-C7CE-4F8F-906D-111379390EA0}" type="datetimeFigureOut">
              <a:rPr lang="th-TH" smtClean="0"/>
              <a:t>04/07/62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44A-D6CA-4815-9EAC-FC844D5CEC4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ED480-C7CE-4F8F-906D-111379390EA0}" type="datetimeFigureOut">
              <a:rPr lang="th-TH" smtClean="0"/>
              <a:t>04/07/62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44A-D6CA-4815-9EAC-FC844D5CEC48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ED480-C7CE-4F8F-906D-111379390EA0}" type="datetimeFigureOut">
              <a:rPr lang="th-TH" smtClean="0"/>
              <a:t>04/07/62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44A-D6CA-4815-9EAC-FC844D5CEC4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ED480-C7CE-4F8F-906D-111379390EA0}" type="datetimeFigureOut">
              <a:rPr lang="th-TH" smtClean="0"/>
              <a:t>04/07/62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44A-D6CA-4815-9EAC-FC844D5CEC4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ED480-C7CE-4F8F-906D-111379390EA0}" type="datetimeFigureOut">
              <a:rPr lang="th-TH" smtClean="0"/>
              <a:t>04/07/62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44A-D6CA-4815-9EAC-FC844D5CEC4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ED480-C7CE-4F8F-906D-111379390EA0}" type="datetimeFigureOut">
              <a:rPr lang="th-TH" smtClean="0"/>
              <a:t>04/07/62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44A-D6CA-4815-9EAC-FC844D5CEC4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ED480-C7CE-4F8F-906D-111379390EA0}" type="datetimeFigureOut">
              <a:rPr lang="th-TH" smtClean="0"/>
              <a:t>04/07/62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44A-D6CA-4815-9EAC-FC844D5CEC4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ED480-C7CE-4F8F-906D-111379390EA0}" type="datetimeFigureOut">
              <a:rPr lang="th-TH" smtClean="0"/>
              <a:t>04/07/62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86044A-D6CA-4815-9EAC-FC844D5CEC48}" type="slidenum">
              <a:rPr lang="th-TH" smtClean="0"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0ED480-C7CE-4F8F-906D-111379390EA0}" type="datetimeFigureOut">
              <a:rPr lang="th-TH" smtClean="0"/>
              <a:t>04/07/62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86044A-D6CA-4815-9EAC-FC844D5CEC48}" type="slidenum">
              <a:rPr lang="th-TH" smtClean="0"/>
              <a:t>‹#›</a:t>
            </a:fld>
            <a:endParaRPr lang="th-T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10800000" flipV="1">
            <a:off x="457200" y="658368"/>
            <a:ext cx="8229600" cy="106336"/>
          </a:xfrm>
        </p:spPr>
        <p:txBody>
          <a:bodyPr>
            <a:normAutofit fontScale="90000"/>
          </a:bodyPr>
          <a:lstStyle/>
          <a:p>
            <a:endParaRPr lang="th-TH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772816"/>
            <a:ext cx="8219256" cy="4608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กฎหมายต่าง ๆที่เกี่ยวกับ</a:t>
            </a: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การ</a:t>
            </a: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จับกุม                   และ</a:t>
            </a: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พิจารณา</a:t>
            </a: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คดีที่เกี่ยวข้องกับอำนาจหน้าที่</a:t>
            </a:r>
          </a:p>
          <a:p>
            <a:pPr marL="0" indent="0" algn="ctr">
              <a:buNone/>
            </a:pP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ของเจ้าพนักงานสรรพสามิต</a:t>
            </a:r>
          </a:p>
          <a:p>
            <a:pPr marL="0" indent="0" algn="ctr">
              <a:buNone/>
            </a:pPr>
            <a:endParaRPr lang="th-TH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5452594"/>
            <a:ext cx="45365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ละนอง แก้วศรีช่วง</a:t>
            </a:r>
          </a:p>
          <a:p>
            <a:pPr algn="ctr"/>
            <a:r>
              <a:rPr lang="th-TH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สรรพสามิตพื้นที่ชัยนาท</a:t>
            </a:r>
          </a:p>
          <a:p>
            <a:pPr algn="ctr"/>
            <a:endParaRPr lang="th-TH" b="1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77701"/>
            <a:ext cx="1171575" cy="1428750"/>
          </a:xfrm>
          <a:prstGeom prst="rect">
            <a:avLst/>
          </a:prstGeom>
        </p:spPr>
      </p:pic>
      <p:pic>
        <p:nvPicPr>
          <p:cNvPr id="10" name="รูปภาพ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797152"/>
            <a:ext cx="280987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61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7200" b="1" dirty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ประมวลกฎหมายอาญา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/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๓๐ ในการกักขังแทนค่าปรับ ให้ถืออัตรา ๕๐๐ บาทต่อหนึ่งวัน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และไม่ว่ากรณีความผิดกระทงเดียวหรือหลายกระทง ห้ามกักขังเกินกำหนด ๑ ปี เว้นแต่ในกรณีที่ศาลพิพากษาให้ปรับตั้งแต่ ๒๐๐,๐๐๐ บาท ขึ้นไป ศาลจะสั่งให้กักขังแทนค่าปรับเป็นระยะเวลาเกินกว่า ๑ ปี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แต่ไม่เกิน ๒ ปี ก็ได้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๓๑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ในกรณีที่ศาลจะพิพากษาให้ปรับผู้กระทำผิดหลายคน ในความผิดอันเดียวกัน ในกรณีเดียวกัน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ให้ศาลลงโทษปรับเรียงตามรายตัวบุคคล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857248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7200" b="1" dirty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ประมวลกฎหมายอาญา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๓๓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ในการริบทรัพย์สิน นอกจากศาลจะมีอำนาจริบตามกฎหมายที่บัญญัติไว้โดยเฉพาะแล้ว ให้ศาลมีอำนาจสั่งให้ริบทรัพย์สินดังต่อไปนี้อีกด้วย คือ 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(๑) ทรัพย์สินซึ่งบุคคลได้ใช้ หรือมีไว้เพื่อใช้ในการกระทำผิด หรือ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(๒) ทรัพย์สินซึ่งบุคคลได้มาโดยกระทำความผิด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เว้นแต่ทรัพย์สินเหล่านั้นเป็นทรัพย์สินของผู้อื่นซึ่งมิได้รู้เห็นเป็นใจด้วยในการกระทำความผิด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18692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7200" b="1" dirty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ประมวลกฎหมายอาญา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๓๘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โทษให้เป็นอันระงับไปด้วยความตายของผู้กระทำความผิด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๕๙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บุคคลจะต้องรับผิดในทางอาญาก็ต่อเมื่อได้กระทำโดยเจตนา เว้นแต่จะกระทำโดยประมาท ในกรณีที่กฎหมายบัญญัติให้ต้องรับผิดเมื่อได้กระทำโดยประมาท หรือเว้นแต่ในกรณีที่กฎหมายบัญญัติไว้โดยแจ้งชัดให้ต้องรับผิดแม้ได้กระทำโดยไม่มีเจตนา(ประมาท, ลหุโทษ)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กระทำโดยเจตนา ได้แก่กระทำโดยรู้สำนึกในการที่กระทำและในขณะเดียวกันผู้กระทำประสงค์ต่อผล หรือย่อมเล็งเห็นผลของการกระทำนั้น</a:t>
            </a:r>
          </a:p>
        </p:txBody>
      </p:sp>
    </p:spTree>
    <p:extLst>
      <p:ext uri="{BB962C8B-B14F-4D97-AF65-F5344CB8AC3E}">
        <p14:creationId xmlns:p14="http://schemas.microsoft.com/office/powerpoint/2010/main" val="810382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7200" b="1" dirty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ประมวลกฎหมายอาญา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๖๔  บุคคลจะแก้ตัวว่าไม่รู้กฎหมายเพื่อให้พ้นจากความรับผิดในทางอาญาไม่ได้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แต่ถ้าศาลเห็นว่า ตามสภาพและพฤติการณ์ ผู้กระทำความผิดอาจจะไม่รู้ว่ากฎหมายบัญญัติว่าการกระทำนั้นเป็นความผิด ศาลอาจอนุญาตให้แสดงพยานหลักฐานต่อศาล และถ้าศาลเชื่อว่าผู้กระทำไม่รู้ว่ากฎหมายบัญญัติไว้เช่นนั้น ศาลจะลงโทษน้อยกว่าที่กฎหมายกำหนดไว้สำหรับความผิดนั้นเพียงใดก็ได้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14751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7200" b="1" dirty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ประมวลกฎหมายอาญา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๖๘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ผู้ใดจำต้องกระทำการใดเพื่อป้องกันสิทธิของตนหรือของผู้อื่นให้พ้นภยันตรายซึ่งเกิดจากการประทุษร้ายอันละเมิดต่อกฎหมาย</a:t>
            </a:r>
            <a:r>
              <a:rPr lang="th-TH" dirty="0"/>
              <a:t>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และเป็นภยันตรายที่ใกล้จะถึง ถ้าได้กระทำพอสมควรแก่เหตุ การกระทำนั้นเป็นการป้องกันโดยชอบด้วยกฎหมาย ผู้นั้นไม่มีความผิด</a:t>
            </a:r>
          </a:p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๗๐ 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ผู้ใดกระทำตามคำสั่งของเจ้าพนักงาน แม้คำสั่งนั้นจะมิชอบด้วยกฎหมาย ถ้า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ผู้กระทำมีหน้าที่หรือเชื่อโดยสุจริตว่ามีหน้าที่ต้องปฏิบัติตาม ผู้นั้นไม่ต้องรับโทษ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เว้นแต่จะรู้ว่าคำสั่งนั้นเป็นคำสั่งซึ่งมิชอบด้วยกฎหมาย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20127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7200" b="1" dirty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ประมวลกฎหมายอาญา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๗๓ เด็กอายุยังไม่เกิน ๑๐ ปี กระทำการอันกฎหมายบัญญัติเป็นความผิดเด็กนั้นไม่ต้องรับโทษ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ให้พนักงานสอบสวนส่งตัวเด็กตามวรรคหนึ่งให้พนักงานเจ้าหน้าที่ตามกฎหมายว่าด้วยการคุ้มครองเด็ก เพื่อดำเนินการคุ้มครอง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สวัสดิ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ภาพตามกฎหมายว่าด้วยการนั้น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๗๔ เด็กอายุกว่า ๑๐ ปี แต่ไม่เกิน ๑๕ ปี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กระทำการอันกฎหมายบัญญัติเป็นความผิด เด็กนั้นไม่ต้องรับโทษ แต่ให้ศาลมีอำนาจดำเนินการดังต่อไปนี้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(๑) ว่ากล่าวตักเตือนเด็กนั้นแล้วปล่อยตัวไป และถ้าศาลเห็นสวมควรจะเรียกบิดา มารดา ผู้ปกครอง หรือบุคคลที่เด็กนั้นอาศัยอยู่มาตักเตือนด้วยก็ได้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(๒) ส่งตัวเด็กนั้นไปยังโรงเรียน หรือสถานฝึกและอบรม หรือสถานที่ซึ่งจัดตั้งขึ้นเพื่อฝึกและอบรมเด็ก ตลอดระยะเวลาที่ศาลกำหนด แต่อย่าให้เกินว่าที่เด็กนั้นจะมีอายุครอบ ๑๘ ปี</a:t>
            </a: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52969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7200" b="1" dirty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ประมวลกฎหมายอาญา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๙๐ 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เมื่อการกระทำใดอันเป็นกรรมเดียวเป็นความผิดต่อกฎหมายหลายบท ให้ใช้กฎหมายบทที่มีโทษหนักที่สุดลงโทษแก่ผู้กระทำผิด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๙๑ 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เมื่อปรากฏว่าผู้ใดกระทำการอันเป็นความผิดหลายกรรมต่างกัน ให้ศาลลงโทษผู้นั้นทุกกรรมเป็นกระทงความผิดไป.....</a:t>
            </a: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71970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7200" b="1" dirty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ประมวลกฎหมายอาญา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1935480"/>
            <a:ext cx="8496944" cy="438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๙๕ 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ในคดีอาญา ถ้ามิได้ฟ้องและได้ตัวผู้กระทำผิดมายังศาลภายในกำหนดดังต่อไปนี้ นับแต่วันกระทำผิด เป็นอันขาดอายุความ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(๑) ๒๐ ปี สำหรับความผิดต้องระวางโทษประหารชีวิต จำคุกตลอดชีวิต หรือจำคุก ๒๐ ปี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(๒) ๑๕ ปี สำหรับความผิดต้องระวางโทษจำคุกกว่า ๗ ปี แต่ไม่ถึง ๒๐ ปี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(๓) ๑๐ ปี สำหรับความผิดต้องระวางโทษจำคุก ๑ ถึง ๗ ปี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(๔) ๕ ปี สำหรับความผิดต้องระวางโทษจำคุกกว่า ๑ เดือนถึง ๑ ปี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(๕) ๑ ปี สำหรับความผิดต้องระวางโทษจำคุกตั้งแต่ ๑ เดือน ลงมา หรือต้องระวางโทษอย่างอื่น (เช่น โทษปรับสถานเดียว )</a:t>
            </a: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12323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7200" b="1" dirty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ประมวลกฎหมายอาญา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๑๐๒ ความผิดลหุโทษ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คือ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ความผิดซึ่งต้องระวางโทษจำคุกไม่เกิน ๑ เดือน หรือปรับไม่เกิน ๑๐,๐๐๐ บาท หรือทั้งจำทั้งปรับ</a:t>
            </a:r>
          </a:p>
          <a:p>
            <a:pPr marL="0" indent="0">
              <a:buNone/>
            </a:pP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๑๓๖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ผู้ใด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ดูหมิ่นเจ้าพนักงาน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ซึ่งกระทำตามหน้าที่ หรือเพราะได้กระทำตามหน้าที่ ต้องระวางโทษจำคุกไม่เกิน ๑ ปี หรือปรับไม่เกิน ๒๐,๐๐๐ บาท หรือทั้งจำทั้งปรับ</a:t>
            </a: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417511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7200" b="1" dirty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ประมวลกฎหมายอาญา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๑๓๘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ผู้ใดต่อสู้ หรือ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ขัดขวางเจ้าพนักงาน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หรือผู้ซึ่งต้องช่วยเจ้าพนักงานตามกฎหมายในการปฏิบัติการตามหน้าที่ ต้องระวางโทษจำคุกไม่เกิน ๑ ปี หรือปรับไม่เกิน ๒๐,๐๐๐ บาท หรือทั้งจำทั้งปรับ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ถ้าการต่อสู้หรือขัดขวางนั้น ได้กระทำโดยการใช้กำลังประทุษร้าย หรือขู่เข็ญว่าจะใช้กำลังประทุษร้าย ผู้กระทำต้องระวางโทษจำคุกไม่เกิน ๒ ปี หรือปรับไม่เกิน ๔๐,๐๐๐ บาท หรือทั้งจำทั้งปรับ</a:t>
            </a: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47626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h-TH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รัฐธรรมนูญแห่งราชอาณาจักรไทย พ.ศ.๒๕๖๐</a:t>
            </a:r>
            <a:endParaRPr lang="th-TH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หมวดที่ ๓</a:t>
            </a:r>
          </a:p>
          <a:p>
            <a:pPr marL="0" indent="0" algn="ctr">
              <a:buNone/>
            </a:pP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สิทธิและเสรีภาพของปวงชนชาวไทย</a:t>
            </a:r>
          </a:p>
          <a:p>
            <a:pPr marL="0" indent="0">
              <a:buNone/>
            </a:pP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มาตรา ๒๘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บุคคลย่อมมีสิทธิและเสรีภาพในชีวิตและร่างกาย</a:t>
            </a:r>
          </a:p>
          <a:p>
            <a:pPr marL="0" indent="0">
              <a:buNone/>
            </a:pP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การจับและการคุมขังบุคคลจะกระทำมิได้ เว้นแต่มีคำสั่งหรือหมายของศาลหรือมีเหตุอย่างอื่นตามที่กฎหมายบัญญัติ</a:t>
            </a:r>
          </a:p>
          <a:p>
            <a:pPr marL="0" indent="0">
              <a:buNone/>
            </a:pP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การค้นตัวบุคคลหรือการกระทำใดอันกระทบกระเทือนต่อสิทธิหรือเสรีภาพในชีวิตหรือร่างกายจะกระทำมิได้ เว้นแต่มีเหตุตามที่กฎหมายบัญญัติ</a:t>
            </a:r>
            <a:endParaRPr lang="th-TH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endParaRPr lang="th-TH" sz="36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endParaRPr lang="th-TH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7877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7200" b="1" dirty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ประมวลกฎหมายอาญา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dirty="0" smtClean="0"/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๑๔๑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ผู้ใดถอน ทำให้เสียหาย ทำลายหรือทำให้ไร้ประโยชน์ซึ่งตราหรือเครื่องหมายอันเจ้าพนักงานได้ประทับหรือหมายไว้ที่สิ่งใดๆ ในการปฏิบัติการตามหน้าที่ เพื่อเป็นหลักฐานในการยึด อายัดหรือรักษาสิ่งนั้นๆ ต้องระวางโทษจำคุกไม่เกิน ๒ ปี หรือปรับไม่เกิน ๔๐,๐๐๐ บาท หรือทั้งจำทั้งปรับ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๑๔๒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ผู้ใดทำให้เสียหาย ทำลาย ซ่อนเร้น เอาไปเสีย หรือทำให้สูญหาย หรือไร้ประโยชน์ซึ่งทรัพย์สิน หรือเอกสารใด ๆ อันเจ้าพนักงานได้ยึด รักษาไว้ หรือสั่งให้ส่งเพื่อเป็นพยานหลักฐาน หรือเพื่อบังคับการให้เป็นไปตามกฎหมาย ไม่ว่าเจ้าพนักงานจะรักษาทรัพย์หรือเอกสารนั้นไว้ หรือสั่งให้ผู้นั้นหรือผู้อื่น ส่งหรือรักษาไว้ก็ตาม ต้องระวางโทษจำคุกไม่เกิน ๓ ปี หรือปรับไม่เกิน ๖๐,๐๐๐ บาท หรือทั้งจำทั้งปรับ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6324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7200" b="1" dirty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ประมวลกฎหมายอาญา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๑๔๕ 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ผู้ใด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แสดงตนเป็นเจ้าพนักงาน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และกระทำการเป็นเจ้าพนักงาน โดยตนเองมิได้เป็นเจ้าพนักงานที่มีอำนาจกระทำการนั้น ต้องระวางโทษจำคุกไม่เกิน ๑ ปี หรือปรับไม่เกิน ๒๐,๐๐๐ บาท หรือทั้งจำทั้งปรับ 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๑๕๗ 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ผู้ใดเป็นเจ้าพนักงาน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ปฏิบัติหรือละเว้นการปฏิบัติหน้าที่โดยมิชอบ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เพื่อให้เกิดความเสียหายแก่ผู้หนึ่งผู้ใด หรือปฏิบัติหรือละเว้นการปฏิบัติหน้าที่โดยทุจริต ต้องระวางโทษจำคุกตั้งแต่ ๑ ถึง ๑๐ ปี หรือปรับตั้งแต่ ๒๐,๐๐๐ บาท ถึง ๒๐๐,๐๐๐ บาท หรือทั้งจำทั้งปรับ</a:t>
            </a:r>
          </a:p>
        </p:txBody>
      </p:sp>
    </p:spTree>
    <p:extLst>
      <p:ext uri="{BB962C8B-B14F-4D97-AF65-F5344CB8AC3E}">
        <p14:creationId xmlns:p14="http://schemas.microsoft.com/office/powerpoint/2010/main" val="484843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7200" b="1" dirty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ประมวลกฎหมายอาญา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400" b="1" dirty="0" smtClean="0">
                <a:latin typeface="Angsana New" pitchFamily="18" charset="-34"/>
                <a:cs typeface="Angsana New" pitchFamily="18" charset="-34"/>
              </a:rPr>
              <a:t>มาตรา ๒๕๔</a:t>
            </a:r>
            <a:r>
              <a:rPr lang="th-TH" sz="3400" dirty="0" smtClean="0">
                <a:latin typeface="Angsana New" pitchFamily="18" charset="-34"/>
                <a:cs typeface="Angsana New" pitchFamily="18" charset="-34"/>
              </a:rPr>
              <a:t> ผู้ใดทำปลอมขึ้นซึ่งแสตมป์รัฐบาล ซึ่งใช้สำหรับการไปรษณีย์ การภาษีอากรหรือการเก็บค่าธรรมเนียม หรือแปลงแสตมป์รัฐบาลซึ่งใช้ในการเช่นว่านั้นให้ผิดไปจากเดิม เพื่อให้ผู้อื่นเชื่อว่ามีมูลค่าสูงกว่าจริง ต้องระวางโทษจำคุกตั้งแต่ ๑ ถึง ๗ ปี และปรับตั้งแต่ ๒๐,๐๐๐ บาท ๑๔๐,๐๐๐ บาท</a:t>
            </a:r>
            <a:endParaRPr lang="th-TH" sz="34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075351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6000" b="1" dirty="0">
                <a:solidFill>
                  <a:srgbClr val="04617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ประมวลกฎหมายวิธีพิจารณาความอาญา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๒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ในประมวลกฎหมายนี้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(๒) “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ผู้ต้องหา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” หมายความถึงบุคคลผู้ถูกกล่าวหาว่าได้กระทำความผิด แต่ยังมิได้ถูกฟ้องต่อศาล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(๓) “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จำเลย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” หมายความถึงบุคคลซึ่งถูกฟ้องยังศาลแล้วโดยข้อหาว่าได้กระทำความผิด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(๔) “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ผู้เสียหาย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” หมายความถึงบุคคลผู้ได้รับความเสียหายเนื่องจากการกระทำผิดฐานใดฐานหนึ่ง รวมทั้งบุคคลอื่นที่มีอำนาจจัดการแทนได้ </a:t>
            </a: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6064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6000" b="1" dirty="0">
                <a:solidFill>
                  <a:srgbClr val="04617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ประมวลกฎหมายวิธีพิจารณาความอาญา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(๗) “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คำร้องทุกข์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” หมายความถึงการที่ผู้เสียหายได้กล่าวหาต่อเจ้าหน้าที่ตามบทบัญญัติแห่งประมวลกฎหมายนี้ ว่ามีผู้กระทำความผิดขึ้น จะรู้ตัวผู้กระทำผิดหรือไม่ก็ตาม ซึ่งกระทำให้เกิดความเสียหายแก่ผู้เสียหาย และการกล่าวหาเช่นนั้นได้กล่าวโดยมีเจตนาจะให้ผู้กระทำความผิดได้รับโทษ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(๘) “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คำกล่าวโทษ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” หมายความถึงการที่บุคคลอื่นซึ่งไม่ใช่ผู้เสียหายได้กล่าวหาต่อเจ้าหน้าที่ว่ามีบุคคลรู้ตัวหรือไม่ก็ดี ได้กระทำความผิดอย่างหนึ่งขึ้น</a:t>
            </a: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965612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6000" b="1" dirty="0">
                <a:solidFill>
                  <a:srgbClr val="04617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ประมวลกฎหมายวิธีพิจารณาความอาญา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(๑๐) “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การสืบสวน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” หมายความถึงการแสวงหาข้อเท็จจริงและหลักฐานซึ่งพนักงานฝ่ายปกครองหรือตำรวจได้ปฏิบัติไปตามอำนาจและหน้าที่ เพื่อรักษาความสงบเรียบร้อยของประชาชน และเพื่อที่จะทราบรายละเอียดแห่งความผิด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(๑๑) “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การสอบสวน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” หมายความถึงการรวบรวมพยานหลักฐานและการดำเนินการทั้งหลายอื่นตามบทบัญญัติแห่งประมวลกฎหมายนี้ ซึ่งพนักงานสอบสวนได้ทำไปเกี่ยวกับความผิดที่กล่าวหา เพื่อที่จะทราบข้อเท็จจริงหรือพิสูจน์ความผิดและเพื่อจะเอาตัวผู้กระทำผิดมาฟ้องลงโทษ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685268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6000" b="1" dirty="0">
                <a:solidFill>
                  <a:srgbClr val="04617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ประมวลกฎหมายวิธีพิจารณาความอาญา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(๑๓) “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ที่รโหฐาน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” หมายความถึงที่ต่าง ๆ ซึ่งมิใช่ที่สาธารณะสถานดังบัญญัติไว้ในกฎหมายลักษณะอาญา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(๑๖) “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พนักงานฝ่ายปกครองหรือตำรวจ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” หมายความถึงเจ้าพนักงานซึ่งกฎหมายให้มีอำนาจและหน้าที่รักษาความสงบเรียบร้อยของประชาชน ให้รวมถึงพัศดี เจ้าพนักงานกรมสรรพสามิต กรมศุลกากร กรมเจ้าท่า พนักงานตรวจคนเข้าเมือง และเจ้าพนักงานอื่น ๆ ในเมื่อทำการอันเกี่ยวกับการจับกุมปราบปรามผู้กระทำผิดกฎหมาย ซึ่งตนมีหน้าที่ต้องจับกุมหรือปราบปราม</a:t>
            </a: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163108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6000" b="1" dirty="0">
                <a:solidFill>
                  <a:srgbClr val="04617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ประมวลกฎหมายวิธีพิจารณาความอาญา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1935480"/>
            <a:ext cx="8496944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(๑๘) “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สิ่งของ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” หมายความถึงสังหาริมทรัพย์ใด ซึ่งอาจใช้เป็นพยานหลักฐานในคดีอาญา ให้รวมทั้งจดหมาย โทรเลขและเอกสารอย่างอื่น ๆ 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(๒๐) “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บันทึก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” หมายความถึงหนังสือใดที่พนักงานฝ่ายปกครองหรือตำรวจจดไว้เป็นหลักฐานในการสอบสวนความผิดอาญา รวมทั้งบันทึกคำร้องทุกข์และคำกล่าวโทษด้วย</a:t>
            </a:r>
          </a:p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(๒๑) “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ควบคุม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” หมายถึงการควบคุมหรือกักขังผู้ถูกจับโดยพนักงานฝ่ายปกครองหรือตำรวจในระหว่างการสืบสวนและสอบสวน</a:t>
            </a: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968287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6000" b="1" dirty="0">
                <a:solidFill>
                  <a:srgbClr val="04617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ประมวลกฎหมายวิธีพิจารณาความอาญา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๙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บันทึกต้องระบุสถานที่ วันเดือนปีที่ทำ นาม และตำแหน่งเจ้าพนักงานผู้ทำ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ให้เจ้าพนักงานผู้ทำบันทึกลงลายมือชื่อของตนในบันทึกนั้น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๑๑ 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บันทึกหรือถ้อยคำสำนวนนั้นให้เจ้าพนักงานหรือศาลอ่านให้ผู้ให้ถ้อยคำฟัง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ถ้ามีข้อความแก้ไข หรือเพิ่มเติม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ให้แก้ให้ถูกต้องหรือมิฉะนั้นก็ให้บันทึกไว้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และให้ผู้ให้ถ้อยคำลงลายมือชื่อรับรองว่าถูกต้องแล้ว</a:t>
            </a:r>
          </a:p>
          <a:p>
            <a:pPr marL="0" indent="0">
              <a:buNone/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ถ้าบุคคลที่ต้องลงลายมือชื่อในบันทึกหรือถ้อยคำสำนวนไม่สามารถหรือไม่ยอมลง ให้บันทึกหรือรายงานเหตุนั้นไว้</a:t>
            </a:r>
          </a:p>
        </p:txBody>
      </p:sp>
    </p:spTree>
    <p:extLst>
      <p:ext uri="{BB962C8B-B14F-4D97-AF65-F5344CB8AC3E}">
        <p14:creationId xmlns:p14="http://schemas.microsoft.com/office/powerpoint/2010/main" val="35162698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6000" b="1" dirty="0">
                <a:solidFill>
                  <a:srgbClr val="04617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ประมวลกฎหมายวิธีพิจารณาความอาญา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Clr>
                <a:srgbClr val="0BD0D9"/>
              </a:buClr>
              <a:buNone/>
            </a:pPr>
            <a:r>
              <a:rPr lang="th-TH" dirty="0" smtClean="0"/>
              <a:t>	</a:t>
            </a:r>
            <a:r>
              <a:rPr lang="th-TH" sz="3200" b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มาตรา </a:t>
            </a:r>
            <a:r>
              <a:rPr lang="th-TH" sz="3200" b="1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๑๗ </a:t>
            </a:r>
            <a:r>
              <a:rPr lang="th-TH" sz="32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พนักงานฝ่ายปกครองหรือตำรวจมีอำนาจสืบสวนคดีอาญา</a:t>
            </a:r>
            <a:r>
              <a:rPr lang="th-TH" sz="32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ได้</a:t>
            </a:r>
          </a:p>
          <a:p>
            <a:pPr marL="0" lvl="0" indent="0">
              <a:buClr>
                <a:srgbClr val="0BD0D9"/>
              </a:buClr>
              <a:buNone/>
            </a:pPr>
            <a:r>
              <a:rPr lang="th-TH" sz="32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มาตรา ๕๗</a:t>
            </a:r>
            <a:r>
              <a:rPr lang="th-TH" sz="32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..... จะจับ ขัง จำคุก หรือค้นในที่รโหฐานหาตัวคน หรือสิ่งของต้องมีคำสั่งหรือหมายของศาลสำหรับการนั้น</a:t>
            </a:r>
          </a:p>
          <a:p>
            <a:pPr marL="0" lvl="0" indent="0">
              <a:buClr>
                <a:srgbClr val="0BD0D9"/>
              </a:buClr>
              <a:buNone/>
            </a:pPr>
            <a:r>
              <a:rPr lang="th-TH" sz="32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มาตรา ๕๙ </a:t>
            </a:r>
            <a:r>
              <a:rPr lang="th-TH" sz="32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ศาลจะออกคำสั่งหรือหมายจับ หมายค้น หรือหมายขัง ตามที่ศาลเห็นสมควรหรือโดยมีผู้ร้องขอก็ได้</a:t>
            </a:r>
          </a:p>
          <a:p>
            <a:pPr marL="0" lvl="0" indent="0">
              <a:buClr>
                <a:srgbClr val="0BD0D9"/>
              </a:buClr>
              <a:buNone/>
            </a:pPr>
            <a:r>
              <a:rPr lang="th-TH" sz="32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ในกรณีที่ผู้ร้องขอเป็นพนักงานฝ่ายปกครองหรือตำรวจ ต้องเป็นพนักงานฝ่ายปกครองตั้งแต่ระดับ ๓ หรือตำรวจมียศตั้งแต่ชั้นร้อยตำรวจตรีหรือเทียบเท่าขึ้นไป</a:t>
            </a:r>
            <a:endParaRPr lang="th-TH" sz="3200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  <a:p>
            <a:pPr marL="0" lvl="0" indent="0">
              <a:buClr>
                <a:srgbClr val="0BD0D9"/>
              </a:buClr>
              <a:buNone/>
            </a:pPr>
            <a:r>
              <a:rPr lang="th-TH" sz="32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4970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รัฐธรรมนูญแห่งราชอาณาจักรไทย พ.ศ.</a:t>
            </a: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๒๕๖๐</a:t>
            </a:r>
            <a:endParaRPr lang="th-TH" dirty="0"/>
          </a:p>
        </p:txBody>
      </p:sp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h-TH" dirty="0" smtClean="0"/>
              <a:t>	</a:t>
            </a:r>
            <a:r>
              <a:rPr lang="th-TH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มาตรา ๒๙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บุคคลไม่ต้องรับโทษอาญา เว้นแต่ได้กระทำการอันกฎหมายที่ใช้อยู่ในเวลานั้นบัญญัติเป็นความผิดและกำหนดโทษไว้ และโทษที่จะลงแก่บุคคลนั้นจะหนักกว่าโทษที่บัญญัติไว้ในกฎหมายที่ใช้อยู่ในเวลาที่กระทำความผิดมิได้</a:t>
            </a:r>
          </a:p>
          <a:p>
            <a:pPr marL="0" indent="0">
              <a:buNone/>
            </a:pPr>
            <a:r>
              <a:rPr lang="th-TH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ในคดีอาญา ให้สันนิษฐานไว้ก่อนว่าผู้ต้องหาหรือจำเลยไม่มีความผิด และก่อนที่จะมีคำพิพากษาอันถึงที่สุดแสดงว่าบุคคลใดได้กระทำผิด จะปฏิบัติต่อบุคคลนั้นเสมือนเป็นผู้กระทำความผิดมิได้</a:t>
            </a:r>
          </a:p>
          <a:p>
            <a:pPr marL="0" indent="0">
              <a:buNone/>
            </a:pPr>
            <a:r>
              <a:rPr lang="th-TH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8778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6000" b="1" dirty="0">
                <a:solidFill>
                  <a:srgbClr val="04617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ประมวลกฎหมายวิธีพิจารณาความอาญา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๗๘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พนักงานฝ่ายปกครองหรือตำรวจจะจับผู้ใดโดยไม่มีหมายจับหรือคำสั่งของศาลนั้นไม่ได้ เว้นแต่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(๑)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เมื่อบุคคลนั้นได้กระทำความผิดซึ่งหน้าดังได้บัญญัติไว้ในมาตรา ๘๐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(๔) เป็นการจับผู้ต้องหาหรือจำเลยที่หนีหรือจะหลบหนีในระหว่างปล่อยตัวชั่วคราว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๘๐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ที่เรียกว่าความผิดซึ่งหน้านั้น ได้แก่ความผิดซึ่งเห็นกำลังกระทำผิดหรือพบในอาการใดซึ่งแทบจะไม่มีความสงสัยเลยว่าได้กระทำผิดมาแล้วสด ๆ</a:t>
            </a: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244381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6000" b="1" dirty="0">
                <a:solidFill>
                  <a:srgbClr val="04617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ประมวลกฎหมายวิธีพิจารณาความอาญา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๗๙ 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ราษฎรจะจับผู้อื่นไม่ได้เว้นแต่จะเข้าอยู่ในเกณฑ์แห่งมาตรา ๘๒ หรือเมื่อผู้นั้นกระทำความผิดซึ่งหน้า และความผิดนั้นได้ระบุไว้ในบัญชีท้ายประมวลกฎหมายอาญานี้ด้วย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๘๒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เจ้าพนักงานผู้จัดการตามหมายจับ จะขอความช่วยเหลือจากบุคคลใกล้เคียงเพื่อจัดการตามหมายนั้นก็ได้ แต่จะบังคับผู้ใดช่วยโดยอาจเกิดความอันตรายแก่เขานั้นไม่ได้</a:t>
            </a: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114935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6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ประมวลกฎหมายวิธีพิจารณาความอาญา</a:t>
            </a:r>
            <a:endParaRPr lang="th-TH" sz="60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มาตรา ๘๓ ในการจับนั้น เจ้าพนักงาน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หรือราษฎรซึ่งทำการจับ</a:t>
            </a:r>
            <a:r>
              <a:rPr 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ต้องแจ้งแก่ผู้ที่จะต้องถูกจับนั้นว่าเขาต้องถูกจับ 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แล้ว</a:t>
            </a:r>
            <a:r>
              <a:rPr 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สั่งให้ผู้ถูกจับไปยังที่ทำการของพนักงานสอบสวน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แห่งท้องที่ที่ถูกจับพร้อมด้วยผู้จับ ........................แต่ถ้าจำเป็นก็ให้จับตัวไป</a:t>
            </a:r>
          </a:p>
          <a:p>
            <a:pPr marL="0" indent="0">
              <a:buNone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ในกรณีที่เจ้าพนักงานเป็นผู้จับ </a:t>
            </a:r>
            <a:r>
              <a:rPr 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ต้องแจ้งข้อกล่าวหา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ให้ผู้ถูกจับทราบ หากมีหมายจับให้แสดงต่อผู้ถูกจับ </a:t>
            </a:r>
            <a:r>
              <a:rPr 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พร้อมทั้งแจ้งด้วยว่าผู้ถูกจับมีสิทธิ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ที่จะไม่ให้การหรือให้การก็ได้ และถ้อยคำของผู้ถูกจับนั้น อาจใช้เป็นพยานหลักฐานในการพิจารณาคดีได้ และผู้ถูกจับ</a:t>
            </a:r>
            <a:endParaRPr lang="th-TH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1361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6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ประมวลกฎหมายวิธีพิจารณาความอาญา</a:t>
            </a:r>
            <a:endParaRPr lang="th-TH" sz="6000" dirty="0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มี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สิทธิที่จะพบและปรึกษาทนายความหรือผู้ซึ่งจะเป็นทนายความ ถ้าผู้ถูกจับประสงค์จะแจ้งให้ญาติหรือผู้ซึ่งตนไว้วางใจทราบถึงการจับกุมที่สามารถดำเนินการได้โดยสะดวกและไม่เป็นการขัดขวางการจับหรือการควบคุมผู้ถูกจับ หรือทำให้เกิดความไม่ปลอดภัยแก่บุคคลหนึ่งบุคคลใด ก็ให้เจ้าพนักงานอนุญาตให้ผู้ถูกจับดำเนินการได้ตามสมควรแก่กรณี ในการนี้</a:t>
            </a:r>
            <a:r>
              <a:rPr 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ให้เจ้าพนักงานผู้จับนั้นบันทึกการจับดังกล่าวไว้ด้วย</a:t>
            </a:r>
          </a:p>
          <a:p>
            <a:pPr marL="0" indent="0">
              <a:buNone/>
            </a:pPr>
            <a:r>
              <a:rPr lang="th-TH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ถ้าบุคคลซึ่งจะถูกจับขัดขวาง หรือจะขัดขวางการจับ หรือหลบหนีหรือพยายามจะหลบหนี ผู้ทำการจับมีอำนาจใช้วิธีการหรือการป้องกันทั้งหลายเท่าที่เหมาะสมแก่พฤติการณ์แห่งเรื่องการจับนั้น</a:t>
            </a:r>
            <a:endParaRPr lang="th-TH" sz="32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0382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6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ประมวลกฎหมายวิธีพิจารณาความอาญา</a:t>
            </a:r>
            <a:endParaRPr lang="th-TH" sz="60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มาตรา ๘๔ 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เจ้าพนักงานหรือราษฎรผู้ทำการจับ</a:t>
            </a:r>
            <a:r>
              <a:rPr 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ต้องเอาตัวผู้ถูกจับไปยังที่ทำการของพนักงานสอบสวนตามมาตรา ๘๓ โดยทันที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และ</a:t>
            </a:r>
            <a:r>
              <a:rPr 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เมื่อถึงที่นั้นแล้ว ให้ส่งตัวผู้ถูกจับแก่พนักงานฝ่ายปกครองหรือตำรวจของที่ทำการพนักงานสอบสวนดังกล่าว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เพื่อดำเนินการดังต่อไปนี้</a:t>
            </a:r>
          </a:p>
          <a:p>
            <a:pPr marL="0" lvl="0" indent="0">
              <a:buClr>
                <a:srgbClr val="0BD0D9"/>
              </a:buClr>
              <a:buNone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(๑) </a:t>
            </a:r>
            <a:r>
              <a:rPr 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ในกรณีเจ้าพนักงานเป็นผู้จับ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ให้เจ้าพนักงานผู้จับนั้นแจ้งข้อกล่าวหา และรายละเอียดเกี่ยวกับเหตุการณ์แห่งการจับให้ผู้ถูกจับทราบ ถ้ามีหมายจับให้แจ้งให้ผู้ถูกจับทราบและอ่านให้ฟัง </a:t>
            </a:r>
            <a:r>
              <a:rPr lang="th-TH" sz="36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และมอบสำเนาบันทึกการจับแก่ผู้ถูกจับนั้น</a:t>
            </a:r>
          </a:p>
          <a:p>
            <a:pPr marL="0" indent="0">
              <a:buNone/>
            </a:pPr>
            <a:endParaRPr lang="th-TH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3206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6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ประมวลกฎหมายวิธีพิจารณาความอาญา</a:t>
            </a:r>
            <a:endParaRPr lang="th-TH" sz="60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เมื่อได้ดำเนินการตามวรรคหนึ่งแล้ว </a:t>
            </a:r>
            <a:r>
              <a:rPr 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ให้พนักงานฝ่ายปกครองหรือตำรวจ ซึ่งมีผู้นำผู้ถูกจับมาส่ง แจ้งให้ผู้ถูกจับทราบถึงสิทธิตามที่กำหนดไว้ในมาตรา ๗/๑ รวมทั้งจัดให้ผู้ถูกจับสามารถติดต่อกับญาติหรือผู้ซึ่งถูกจับไว้วางใจเพื่อแจ้งให้ทราบถึงการจับกุมและสถานที่ที่ถูกควบคุมตัวได้ในโอกาสแรกเมื่อผู้ถูกจับมาถึงที่ทำการ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ของพนักงานสอบสวนตามวรรคหนึ่ง หรือถ้า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กรณีผู้ถูกจับร้องขอให้พนักงานฝ่ายปกครองหรือตำรวจเป็นผู้แจ้งก็ให้จัดการตามคำร้องขอนั้นโดยเร็ว และให้พนักงานฝ่ายปกครองหรือตำรวจบันทึกไว้ ในกรณีนี้มิให้เรียกค่าใช้จ่ายใดๆ จากผู้ถูกจับ</a:t>
            </a:r>
          </a:p>
          <a:p>
            <a:pPr marL="0" indent="0">
              <a:buNone/>
            </a:pPr>
            <a:endParaRPr lang="th-TH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7125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6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ประมวลกฎหมายวิธีพิจารณาความอาญา</a:t>
            </a:r>
            <a:endParaRPr lang="th-TH" sz="60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.............................................................</a:t>
            </a:r>
          </a:p>
          <a:p>
            <a:pPr marL="0" indent="0">
              <a:buNone/>
            </a:pP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ถ้อยคำใดๆ ที่ผู้ถูกจับให้ไว้ต่อเจ้าพนักงานผู้จับ 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หรือพนักงานฝ่ายปกครองหรือตำรวจในชั้นจับกุมหรือรับมอบตัวผู้ถูกจับ </a:t>
            </a:r>
            <a:r>
              <a:rPr 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ถ้าถ้อยคำนั้นเป็นคำรับสารภาพของผู้ถูกจับว่าตนได้กระทำผิด ห้ามมิให้รับฟังเป็นพยานหลักฐาน...................................</a:t>
            </a:r>
          </a:p>
          <a:p>
            <a:pPr marL="0" indent="0">
              <a:buNone/>
            </a:pPr>
            <a:r>
              <a:rPr lang="th-TH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4219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6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ประมวลกฎหมายวิธีพิจารณาความอาญา</a:t>
            </a:r>
            <a:endParaRPr lang="th-TH" sz="60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มาตรา ๗/๑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ผู้ถูกจับหรือผู้ต้องหาซึ่งถูกควบคุมหรือขัง       </a:t>
            </a:r>
            <a:r>
              <a:rPr 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ีสิทธิแจ้งหรือขอให้เจ้าพนักงานแจ้งให้ญาติหรือบุคคลซึ่งผู้ถูกจับหรือผู้ต้องหาไว้วางใจทราบถึงการถูกจับกุมและสถานที่ที่ถูกควบคุมในโอกาสแรก 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และให้ผู้ถูกจับหรือผู้ต้องหามีสิทธิดังต่อไปนี้ด้วย</a:t>
            </a:r>
          </a:p>
          <a:p>
            <a:pPr marL="0" indent="0">
              <a:buNone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(๑) พบและปรึกษาผู้ซึ่งจะเป็นทนายเป็นการเฉพาะตัว</a:t>
            </a:r>
          </a:p>
          <a:p>
            <a:pPr marL="0" indent="0">
              <a:buNone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(๒) ให้ทนายความหรือผู้ซึ่งตนไว้วางใจเข้าฟังการสอบปากคำตนได้ในชั้นสอบสวน</a:t>
            </a:r>
          </a:p>
          <a:p>
            <a:pPr marL="0" indent="0">
              <a:buNone/>
            </a:pP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(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๓) ได้รับการเยี่ยมหรือติดต่อกับญาติได้ตามสมควร</a:t>
            </a:r>
          </a:p>
          <a:p>
            <a:pPr marL="0" indent="0">
              <a:buNone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	(๔) ได้รับการรักษาพยาบาลโดยเร็วเมื่อเกิดการเจ็บป่วย</a:t>
            </a:r>
          </a:p>
          <a:p>
            <a:pPr marL="0" indent="0">
              <a:buNone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	ให้เจ้าพนักงานฝ่ายปกครองหรือตำรวจซึ่งรับมอบตัวผู้ถูกจับ หรือผู้ต้องหามีหน้าที่แจ้งให้ผู้ถูกจับหรือผู้ต้องหานั้นทราบในโอกาสแรกถึงสิทธิตามวรรคหนึ่ง</a:t>
            </a:r>
          </a:p>
          <a:p>
            <a:pPr marL="0" indent="0">
              <a:buNone/>
            </a:pPr>
            <a:endParaRPr lang="th-TH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endParaRPr lang="th-TH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622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6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ประมวลกฎหมายวิธีพิจารณาความอาญา</a:t>
            </a:r>
            <a:endParaRPr lang="th-TH" sz="60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มาตรา ๘๕ 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เจ้าพนักงานผู้จับหรือรับตัวผู้ถูกจับไว้ มีอำนาจค้นตัวผู้ต้องหา และ</a:t>
            </a:r>
            <a:r>
              <a:rPr 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ยึดสิ่งของต่าง ๆ ที่อาจใช้เป็นพยานหลักฐานได้</a:t>
            </a:r>
          </a:p>
          <a:p>
            <a:pPr marL="0" indent="0">
              <a:buNone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การค้นนั้น จักต้องทำโดยสุภาพ </a:t>
            </a:r>
            <a:r>
              <a:rPr 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ถ้าค้นตัวผู้หญิงต้องให้หญิงอื่นเป็นผู้ค้น</a:t>
            </a:r>
          </a:p>
          <a:p>
            <a:pPr marL="0" indent="0">
              <a:buNone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สิ่งของใดที่ยึดไว้เจ้าพนักงานมีอำนาจยึดไว้จนกว่าคดีถึงที่สุด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เมื่อเสร็จคดีแล้วก็ให้คืนให้แก่ผู้ต้องหาหรือผู้อื่นซึ่งมีสิทธิเรียกร้องขอคืนสิ่งของนั้น เว้นแต่ศาลจะสั่งเป็นอย่างอื่น</a:t>
            </a:r>
            <a:endParaRPr lang="th-TH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9787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6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ประมวลกฎหมายวิธีพิจารณาความอาญา</a:t>
            </a:r>
            <a:endParaRPr lang="th-TH" sz="60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มาตรา ๘๖ 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ห้ามมิให้ใช้วิธีการควบคุมตัวผู้ถูกจับเกินกว่าที่จำเป็นเพื่อป้องกันมิให้เขาหนีเท่านั้น</a:t>
            </a:r>
          </a:p>
          <a:p>
            <a:pPr marL="0" indent="0">
              <a:buNone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มาตรา ๘๗ 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ห้ามมิให้ควบคุมตัวผู้ถูกจับไว้เกินกว่าความจำเป็นตามพฤติการณ์แห่งคดี</a:t>
            </a:r>
          </a:p>
          <a:p>
            <a:pPr marL="0" indent="0">
              <a:buNone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ในกรณีความผิดลหุโทษ จะควบคุมตัวผู้ถูกจับไว้เท่าเวลาที่จะถามคำให้การ และที่จะรู้ตัวว่าเป็นใคร และที่อยู่ของเขาอยู่ที่ไหนเท่านั้น</a:t>
            </a:r>
          </a:p>
          <a:p>
            <a:pPr marL="0" indent="0">
              <a:buNone/>
            </a:pP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ใน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กรณีผู้ถูกจับไม่ได้รับการปล่อยตัวชั่วคราว และมีเหตุจำเป็นเพื่อทำการสอบสวน หรือการฟ้องคดี </a:t>
            </a:r>
            <a:r>
              <a:rPr lang="th-TH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ให้นำตัวผู้ถูกจับไปศาลภายในสี่สิบแปดชั่วโมง นับแต่เวลาที่ผู้ถูกจับถูกนำตัวไปที่ทำการของพนักงานสอบสวนตามมาตรา ๘๓</a:t>
            </a:r>
            <a:endParaRPr lang="th-TH" sz="3200" b="1" dirty="0"/>
          </a:p>
          <a:p>
            <a:pPr marL="0" indent="0">
              <a:buNone/>
            </a:pPr>
            <a:endParaRPr lang="th-TH" sz="32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6093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รัฐธรรมนูญแห่งราชอาณาจักรไทย </a:t>
            </a: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พ.ศ.๒๕๖๐</a:t>
            </a:r>
            <a:endParaRPr lang="th-TH" dirty="0"/>
          </a:p>
        </p:txBody>
      </p:sp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การควบคุมหรือคุมขังผู้ต้องหาหรือจำเลยให้กระทำได้เพียงเท่าที่จำเป็น เพื่อป้องกันมิให้มีการหลบหนี</a:t>
            </a:r>
          </a:p>
          <a:p>
            <a:pPr marL="0" indent="0">
              <a:buNone/>
            </a:pPr>
            <a:r>
              <a:rPr lang="th-TH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600" i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ในคดีอาญา จะบังคับให้บุคคลให้การเป็นปฏิปักษ์ต่อตนเองมิได้</a:t>
            </a:r>
            <a:endParaRPr lang="th-TH" i="1" dirty="0"/>
          </a:p>
        </p:txBody>
      </p:sp>
    </p:spTree>
    <p:extLst>
      <p:ext uri="{BB962C8B-B14F-4D97-AF65-F5344CB8AC3E}">
        <p14:creationId xmlns:p14="http://schemas.microsoft.com/office/powerpoint/2010/main" val="232017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6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ประมวลกฎหมายวิธีพิจารณาความอาญา</a:t>
            </a:r>
            <a:endParaRPr lang="th-TH" sz="60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๘๔/๑ 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พนักงานฝ่ายปกครองหรือตำรวจ ซึ่งมีผู้นำผู้ถูกจับมาส่งนั้น จะปล่อยผู้ถูกจับชั่วคราว หรือควบคุมตัวผู้ถูกจับไว้ก็ได้ 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มาตรา ๓๗ คดีอาญาเลิกกัน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ได้ดังต่อไปนี้</a:t>
            </a:r>
          </a:p>
          <a:p>
            <a:pPr marL="0" indent="0">
              <a:buNone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	(๑) ในคดีมีโทษปรับสถานเดียว เมื่อผู้กระทำผิดยินยอมเสียค่าปรับในอัตราสูงสำหรับความผิดนั้นแก่พนักงานเจ้าหน้าที่ก่อนศาลพิจารณา</a:t>
            </a:r>
          </a:p>
          <a:p>
            <a:pPr marL="0" indent="0">
              <a:buNone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(๔) ในคดีซึ่งเปรียบเทียบปรับได้ตามกฎหมายอื่น เมื่อผู้ต้องหาได้ชำระค่าปรับตามคำเปรียบเทียบของพนักงานเจ้าหน้าที่แล้ว</a:t>
            </a:r>
          </a:p>
          <a:p>
            <a:pPr marL="0" indent="0">
              <a:buNone/>
            </a:pP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8067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96144"/>
          </a:xfrm>
        </p:spPr>
        <p:txBody>
          <a:bodyPr/>
          <a:lstStyle/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หน้าที่ผู้จับกุมตาม ป.วิอาญา ม.๘๓ และ ม.๘๔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7504" y="1935480"/>
            <a:ext cx="8928992" cy="4661872"/>
          </a:xfrm>
          <a:ln>
            <a:noFill/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แจ้งข้อกล่าวหาให้ผู้จักทราบ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แจ้งสิทธิของผู้ถูกจับทราบ และดำเนินการตามคำร้องขอ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ค้นตัวผู้ต้องหา และยึดสิ่งของต่าง ๆ ที่อาจใช้เป็นพยานหลักฐานได้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สั่งให้ผู้ถูกจับไปยังที่ทำการพนักงานสอบสวนพร้อมผู้จับกุม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ส่งตัวผู้ต้องหาให้พนักงานฝ่ายปกครองหรือตำรวจเพื่อพิจารณา  </a:t>
            </a:r>
          </a:p>
          <a:p>
            <a:pPr marL="0" indent="0">
              <a:buNone/>
            </a:pP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คดีตามกฎหมาย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มอบสำเนาบันทึกการจับให้ผู้ถูกจับ</a:t>
            </a:r>
            <a:endParaRPr lang="th-TH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2262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800200"/>
          </a:xfrm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หน้าที่ของพนักงานผู้รับตัวผู้ต้องหามาพิจารณาคดีตาม ป.วิอาญา ม.๘๔ ม.๘๕ และม.๘๗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แจ้งสิทธิให้ผู้ถูกจับทราบตาม ม.๗/๑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จัดให้ผู้ถูกจับได้ติดต่อกับญาติหรือผู้ซึ่งผู้ถูกจังไว้วางใจเพื่อแจ้ง</a:t>
            </a:r>
          </a:p>
          <a:p>
            <a:pPr marL="0" indent="0">
              <a:buNone/>
            </a:pP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ทราบถึงการจับกุมและสถานที่ควบคุม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ตัว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ยึดสิ่งของต่าง ๆ ที่อาจใช้เป็นพยานหลักฐานได้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ปล่อยตัวชั่วคราวตามคำร้องขอ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เปรียบเทียบคดี หรือส่งฟ้องศาลภายในสี่สิบแปดชั่วโมง</a:t>
            </a:r>
          </a:p>
          <a:p>
            <a:pPr marL="0" indent="0">
              <a:buNone/>
            </a:pPr>
            <a:endParaRPr lang="th-TH" sz="36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endParaRPr lang="th-TH" sz="36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endParaRPr lang="th-TH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3655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6600" b="1" dirty="0" smtClean="0">
                <a:latin typeface="Angsana New" pitchFamily="18" charset="-34"/>
                <a:cs typeface="Angsana New" pitchFamily="18" charset="-34"/>
              </a:rPr>
              <a:t>ประมวลกฎหมายแพ่งและพาณิชย์</a:t>
            </a:r>
            <a:endParaRPr lang="th-TH" sz="66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dirty="0" smtClean="0"/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๙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เมื่อมีกิจการอันใดซึ่งกฎหมายบังคับให้ทำเป็นหนังสือ บุคคลผู้จะต้องทำหนังสือ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ไม่จำเป็นต้องเขียนเอง แต่หนังสือนั้นต้องลงลายมือชื่อของบุคคลนั้น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ลายพิมพ์นิ้วมือ แกงได ตราประทับ หรือเครื่องหมายอื่นทำนองเช่นว่านั้นที่ทำลงในเอกสารแทนการลงลายมือชื่อ หากมีพยานลงรายมือชื่อรับรองไว้ด้วยสองคนแล้วให้ถือเสมอกับลงลายมือชื่อ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ความในวรรคสองไม่ให้ใช้บังคับแก่การลงลายพิมพ์นิ้วมือ แกงใด ตราประทับ หรือเครื่องหมายอื่นทำนองเช่นว่านั้น ซึ่งทำลงในเอกสารที่ทำต่อหน้าพนักงานเจ้าหน้าที่</a:t>
            </a:r>
          </a:p>
          <a:p>
            <a:pPr marL="0" indent="0">
              <a:buNone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4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แกงได</a:t>
            </a: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คือ </a:t>
            </a:r>
            <a:r>
              <a:rPr lang="th-TH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"</a:t>
            </a:r>
            <a:r>
              <a:rPr lang="th-TH" sz="2400" dirty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รอยขีดเขียนซึ่งบุคคลทำไว้เป็นสำคัญแทนการลงลายมือชื่อ ในทางกฎหมายถ้าจะให้มีผลเสมอกับลงลายมือชื่อต้องมีพยานลงลายมือชื่อรับรอง ๒ คน หรือได้ทำต่อหน้าพนักงานเจ้าหน้าที่"</a:t>
            </a:r>
            <a:endParaRPr lang="th-TH" sz="2400" dirty="0" smtClean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0850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6600" b="1" dirty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ประมวลกฎหมายแพ่งและพาณิชย์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dirty="0" smtClean="0"/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๑๑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ในกรณีที่มีข้อสงสัย ให้ตีความไปในทางที่เป็นคุณแก่คู่กรณีฝ่ายซึ่งจะเป็นผู้ต้องเสียในมูลหนี้นั้น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๑๒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ในกรณีที่จำนวนเงินหรือปริมาณในเอกสารแสดงไว้ทั้งตัวอักษรและตัวเลข ถ้าตัวอักษรกับตัวเลขไม่ตรงกัน และมิอาจหยั่งทราบเจตนาอันแท้จริงได้ ให้ถือเอาจำนวนเงิน หรือปริมาณที่เป็นอักษรเป็นประมาณ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๑๔๙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นิติกรรม หมายความว่า การใด ๆ อันทำลงโดยชอบด้วยกฎหมาย และด้วยความสมัครใจ มุ่งโดยตรงต่อการผูกนิติสัมพันธ์ขึ้นระหว่างบุคคล เพื่อจะก่อ เปลี่ยนแปล โอน สงวน หรือระงับซึ่งสิทธิ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200504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6600" b="1" dirty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ประมวลกฎหมายแพ่งและพาณิชย์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๑๕๐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การใดมีวัตถุประสงค์เป็นการต้องห้ามชัดเจนโดยกฎหมาย เป็นการพ้นวิสัย หรือเป็นการขัดต่อความสงบเรียบร้อยหรือศีลธรรมอันดีของประชาชน การนั้นเป็นโมฆะ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๑๕๔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การแสดงเจตนาใดแม้ในใจจริงผู้แสดงจะมิได้เจตนาให้ตนต้องผูกพันตามที่ได้แสดงออกมาก็ตาม หาเป็นมูลเหตุให้การแสดงเจตนานั้นเป็นโมฆะไม่ เว้นแต่คู่กรณีอีกฝ่ายหนึ่งจะได้รู้ถึงเจตนาอันซ่อนอยู่ในใจของผู้แสดงนั้น</a:t>
            </a: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776300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6600" b="1" dirty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ประมวลกฎหมายแพ่งและพาณิชย์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๔๕๓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อันว่าซื้อขายนั้น คือสัญญาซึ่งบุคคลฝ่ายหนึ่ง เรียกว่าผู้ขาย โอนกรรมสิทธิ์แห่งทรัพย์สินให้แก่บุคคลอีกฝ่ายหนึ่ง เรียกว่าผู้ซื้อ และผู้ซื้อตกลงว่าจะใช้ราคาทรัพย์สินนั้นให้แก่ผู้ขาย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๔๕๕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เมื่อกล่าวต่อไปเบื้องหน้าถึงเวลาซื้อขาย ท่านหมายความว่าเวลาซึ่งทำสัญญาซื้อขายสำเร็จบริบูรณ์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๔๘๖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ถ้าในสัญญาไม่มีกำหนดเวลาเงื่อนเวลาให้ใช้ราคา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ไซร์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ผู้ขายชอบที่จะยึดหน่วงทรัพย์ไว้ได้จนกว่าจะใช้ราคา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๔๘๖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ผู้ซื้อจำต้องรับมอบทรัพย์สินที่ตนได้รับซื้อและใช้ราคาตามข้อสัญญาซื้อขาย</a:t>
            </a: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055642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6600" b="1" dirty="0" smtClean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พระราชบัญญัติเครื่องหมายการค้า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dirty="0" smtClean="0"/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๔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ในพระราชบัญญัตินี้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“เครื่องหมาย”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หมายความว่า ภาพถ่าย ภาพวาด ภาพประดิษฐ์ ตรา ชื่อ คำ ข้อความ ตัวหนังสือ ตัวเลข ลายมือชื่อ กลุ่มของสี รูปร่างหรือรูปทรงของวัตถุ เสียง หรือสิ่งเหล่านี้ อย่างหนึ่งหรือหลายอย่างรวมกัน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๑๐๘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บุคคลใดปลอมเครื่องหมายการค้า เครื่องหมายบริการ เครื่องหมายรับรอง หรือเครื่องหมายร่วมของบุคคลอื่นที่ได้จดทะเบียนแล้วในราชอาณาจักรต้องระวางโทษจำคุกไม่เกิน ๔ ปี หรือปรับไม่เกิน ๔๐๐,๐๐๐ บาท หรือทั้งจำทั้งปรับ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3851644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6600" b="1" dirty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พระราชบัญญัติเครื่องหมายการค้า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๑๑๐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บุคคลใด จำหน่าย หรือมีไว้เพื่อจำหน่ายซึ่งสินค้าที่มีเครื่องหมายการค้าปลอมตามมาตรา ๑๐๘   ต้องโทษจำคุกไม่เกิน ๔ ปี หรือปรับไม่เกิน ๔๐๐,๐๐๐ บาท หรือทั้งจำทั้งปรับ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306977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พ.ร.บ.ระเบียบข้าราชการ</a:t>
            </a:r>
            <a:r>
              <a:rPr lang="th-T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พลเรือน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 พ.ศ.๒๕๕๑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หมวด ๖</a:t>
            </a:r>
          </a:p>
          <a:p>
            <a:pPr marL="0" indent="0" algn="ctr">
              <a:buNone/>
            </a:pPr>
            <a:r>
              <a:rPr lang="th-TH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วินัยและการรักษาวินัย</a:t>
            </a:r>
          </a:p>
          <a:p>
            <a:pPr marL="0" indent="0">
              <a:buNone/>
            </a:pPr>
            <a:r>
              <a:rPr lang="th-TH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ม.๘๕(๑)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การปฏิบัติหรือละเว้นการปฏิบัติหน้าที่ราชการโดยมิชอบ เพื่อให้เกิดความเสียหายแก่ผู้หนึ่งผู้ใด หรือปฏิบัติ หรือละเว้นการปฏิบัติหน้าที่ราชการโดยทุจริต เป็นความผิดวินัยร้ายแรง</a:t>
            </a:r>
            <a:endParaRPr lang="th-TH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0659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รัฐธรรมนูญแห่งราชอาณาจักรไทย พ.ศ.</a:t>
            </a:r>
            <a:r>
              <a:rPr lang="th-TH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๒๕๖๐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	</a:t>
            </a:r>
            <a:r>
              <a:rPr lang="th-TH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มาตรา ๓๓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บุคคลย่อมมีเสรีภาพในเคหสถาน</a:t>
            </a:r>
          </a:p>
          <a:p>
            <a:pPr marL="0" indent="0">
              <a:buNone/>
            </a:pP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การเข้าไปในเคหสถาน</a:t>
            </a:r>
            <a:r>
              <a:rPr lang="th-TH" sz="3600" i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โดยปราศจากความยินยอม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ของผู้ครอบครอง หรือการค้นเคหสถาน หรือที่รโหฐานจะกระทำมิได้ เว้นแต่มีคำสั่งหรือหมายศาล หรือมีเหตุอย่างอื่นตามที่กฎหมายบัญญัติ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0315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>
                <a:solidFill>
                  <a:srgbClr val="0461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พ.ร.บ.ระเบียบข้าราชการ</a:t>
            </a:r>
            <a:r>
              <a:rPr lang="th-TH" b="1" dirty="0" err="1">
                <a:solidFill>
                  <a:srgbClr val="0461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พลเรือน</a:t>
            </a:r>
            <a:r>
              <a:rPr lang="th-TH" b="1" dirty="0">
                <a:solidFill>
                  <a:srgbClr val="0461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 พ.ศ.๒๕๕๑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ม.๘๒(๒)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ข้าราชการต้องปฏิบัติหน้าที่ราชการตามกฎหมาย กฎระเบียบของทางราชการ มติคณะรัฐมนตรี นโยบายของรัฐบาล และปฏิบัติตามระเบียบแบบแผนของทางราชการ</a:t>
            </a:r>
          </a:p>
          <a:p>
            <a:pPr marL="0" indent="0">
              <a:buNone/>
            </a:pP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ม.๘๕(๗)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การไม่ปฏิบัติตาม ม.๘๒(๒) </a:t>
            </a:r>
            <a:r>
              <a:rPr lang="th-TH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เป็นเหตุให้เสียหายแก่ราชการ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อย่างร้ายแรง เป็นความผิดวินัยอย่างร้ายแรง</a:t>
            </a:r>
            <a:endParaRPr lang="th-TH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5059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7200" b="1" dirty="0" smtClean="0">
                <a:latin typeface="Angsana New" pitchFamily="18" charset="-34"/>
                <a:cs typeface="Angsana New" pitchFamily="18" charset="-34"/>
              </a:rPr>
              <a:t>ประมวลกฎหมายอาญา</a:t>
            </a:r>
            <a:endParaRPr lang="th-TH" sz="72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/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มาตรา ๑ ในประมวลกฎหมายนี้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(๑) “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โดยทุจริต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” หมายความว่า เพื่อแสวงหาประโยชน์ที่มิควรได้โดยชอบด้วยกฎหมายสำหรับตนเองหรือผู้อื่น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(๓) “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สาธารณะสถาน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” หมายความว่า สถานที่ใด ๆ ซึ่งประชาชนมีความชอบธรรมที่จะเข้าไปได้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(๔) “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เคหสถาน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” หมายความว่า ที่ซึ่งใช้เป็นที่อยู่อาศัย เช่น เรือน โรง เรือ หรือแพ ซึ่งคนอยู่อาศัย และให้หมายความรวมถึงบริเวณของที่ซึ่งเป็นที่อยู่อาศัยนั้นด้วย จะมีรั้วล้อมหรือไม่ก็ตาม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12524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7200" b="1" dirty="0">
                <a:latin typeface="Angsana New" pitchFamily="18" charset="-34"/>
                <a:cs typeface="Angsana New" pitchFamily="18" charset="-34"/>
              </a:rPr>
              <a:t>ประมวลกฎหมายอาญา</a:t>
            </a:r>
            <a:endParaRPr lang="th-TH" sz="72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dirty="0" smtClean="0"/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(๗) “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เอกสาร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” หมายความว่า กระดาษหรือวัตถุอื่นใดซึ่งได้ทำให้ปรากฏด้วยตัวอักษร ตัวเลข ผัง หรือแผนแบบอย่างอื่น จะเป็นโดยวิธีพิมพ์ ถ่ายภาพ หรือวิธีอื่นอันเป็นหลักฐานแห่งความหมายนั้น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(๘)”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เอกสารราชการ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” หมายความว่า เอกสารซึ่งเจ้าพนักงานได้ทำขึ้นหรือรับรองในหน้าที่ และให้หมายความรวมถึงสำเนาเอกสารนั้น ๆ ที่เจ้าพนักงานได้รับรองในหน้าที่ด้วย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(๑๒)”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เจ้าพนักงาน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” หมายความว่า บุคคลซึ่งกฎหมายบัญญัติว่าเป็นเจ้าพนักงานหรือได้รับแต่งตั้งตามกฎหมายให้ปฏิบัติหน้าที่ราชการ ไม่ว่าเป็นประจำหรือครั้งคราว และไม่ว่าจะได้รับค่าตอบแทนหรือไม่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88307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7200" b="1" dirty="0">
                <a:latin typeface="Angsana New" pitchFamily="18" charset="-34"/>
                <a:cs typeface="Angsana New" pitchFamily="18" charset="-34"/>
              </a:rPr>
              <a:t>ประมวลกฎหมายอาญา</a:t>
            </a:r>
            <a:endParaRPr lang="th-TH" sz="72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/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๒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บุคลจักต้องรับโทษในทางอาญาต่อเมื่อได้กระทำการอันกฎหมายที่ใช้ในขณะกระทำนั้นบัญญัติเป็นความผิดและกำหนดโทษไว้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และโทษที่จะลงแก่ผู้กระทำความผิดนั้นต้องเป็นโทษที่บัญญัติไว้ในกำหมาย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ถ้าตามบทบัญญัติของกฎหมายที่บัญญัติไว้ในภายหลัง การกระทำเช่นนั้นไม่เป็นความผิดต่อไป ให้ผู้ที่ได้กระทำการนั้นพ้นจากการเป็นผู้กระทำผิด และถ้าได้มีคำพิพากษาถึงที่สุดให้ลงโทษแล้ว ก็ให้ถือว่าผู้นั้นไม่เคยต้องคำพิพากษาว่าได้กระทำผิดนั้น ถ้ารับโทษอยู่ก็ให้การลงโทษนั้นสิ้นสุดลง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25162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7200" b="1" dirty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ประมวลกฎหมายอาญา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dirty="0" smtClean="0"/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มาตรา ๓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ถ้ากฎหมายที่ใช้ในขณะกระทำความผิดแตกต่างกับกฎหมายที่ใช้ในภายหลังการกระทำผิด ให้ใช้กฎหมายในส่วนที่เป็นคุณแก่ผู้กระทำผิด......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มาตรา ๑๘ โทษสำหรับลงแก่ผู้กระทำความผิดมีดังนี้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(๑) ประหารชีวิต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(๒) จำคุก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(๓) กักขัง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(๔) ปรับ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(๕) ริบทรัพย์สิน</a:t>
            </a:r>
          </a:p>
          <a:p>
            <a:pPr marL="0" indent="0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โทษประหารชีวิตและโทษจำคุกตลอดชีวิตมิให้นำมาบังคับแก่ผู้ซึ่งกระทำความผิดในขณะที่มีอายุต่ำกว่าสิบแปดปี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520618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1255</TotalTime>
  <Words>581</Words>
  <Application>Microsoft Office PowerPoint</Application>
  <PresentationFormat>นำเสนอทางหน้าจอ (4:3)</PresentationFormat>
  <Paragraphs>209</Paragraphs>
  <Slides>50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50</vt:i4>
      </vt:variant>
    </vt:vector>
  </HeadingPairs>
  <TitlesOfParts>
    <vt:vector size="51" baseType="lpstr">
      <vt:lpstr>ไหลเวียน</vt:lpstr>
      <vt:lpstr>งานนำเสนอ PowerPoint</vt:lpstr>
      <vt:lpstr>รัฐธรรมนูญแห่งราชอาณาจักรไทย พ.ศ.๒๕๖๐</vt:lpstr>
      <vt:lpstr>รัฐธรรมนูญแห่งราชอาณาจักรไทย พ.ศ.๒๕๖๐</vt:lpstr>
      <vt:lpstr>รัฐธรรมนูญแห่งราชอาณาจักรไทย พ.ศ.๒๕๖๐</vt:lpstr>
      <vt:lpstr>รัฐธรรมนูญแห่งราชอาณาจักรไทย พ.ศ.๒๕๖๐</vt:lpstr>
      <vt:lpstr>ประมวลกฎหมายอาญา</vt:lpstr>
      <vt:lpstr>ประมวลกฎหมายอาญา</vt:lpstr>
      <vt:lpstr>ประมวลกฎหมายอาญา</vt:lpstr>
      <vt:lpstr>ประมวลกฎหมายอาญา</vt:lpstr>
      <vt:lpstr>ประมวลกฎหมายอาญา</vt:lpstr>
      <vt:lpstr>ประมวลกฎหมายอาญา</vt:lpstr>
      <vt:lpstr>ประมวลกฎหมายอาญา</vt:lpstr>
      <vt:lpstr>ประมวลกฎหมายอาญา</vt:lpstr>
      <vt:lpstr>ประมวลกฎหมายอาญา</vt:lpstr>
      <vt:lpstr>ประมวลกฎหมายอาญา</vt:lpstr>
      <vt:lpstr>ประมวลกฎหมายอาญา</vt:lpstr>
      <vt:lpstr>ประมวลกฎหมายอาญา</vt:lpstr>
      <vt:lpstr>ประมวลกฎหมายอาญา</vt:lpstr>
      <vt:lpstr>ประมวลกฎหมายอาญา</vt:lpstr>
      <vt:lpstr>ประมวลกฎหมายอาญา</vt:lpstr>
      <vt:lpstr>ประมวลกฎหมายอาญา</vt:lpstr>
      <vt:lpstr>ประมวลกฎหมายอาญา</vt:lpstr>
      <vt:lpstr>ประมวลกฎหมายวิธีพิจารณาความอาญา</vt:lpstr>
      <vt:lpstr>ประมวลกฎหมายวิธีพิจารณาความอาญา</vt:lpstr>
      <vt:lpstr>ประมวลกฎหมายวิธีพิจารณาความอาญา</vt:lpstr>
      <vt:lpstr>ประมวลกฎหมายวิธีพิจารณาความอาญา</vt:lpstr>
      <vt:lpstr>ประมวลกฎหมายวิธีพิจารณาความอาญา</vt:lpstr>
      <vt:lpstr>ประมวลกฎหมายวิธีพิจารณาความอาญา</vt:lpstr>
      <vt:lpstr>ประมวลกฎหมายวิธีพิจารณาความอาญา</vt:lpstr>
      <vt:lpstr>ประมวลกฎหมายวิธีพิจารณาความอาญา</vt:lpstr>
      <vt:lpstr>ประมวลกฎหมายวิธีพิจารณาความอาญา</vt:lpstr>
      <vt:lpstr>ประมวลกฎหมายวิธีพิจารณาความอาญา</vt:lpstr>
      <vt:lpstr>ประมวลกฎหมายวิธีพิจารณาความอาญา</vt:lpstr>
      <vt:lpstr>ประมวลกฎหมายวิธีพิจารณาความอาญา</vt:lpstr>
      <vt:lpstr>ประมวลกฎหมายวิธีพิจารณาความอาญา</vt:lpstr>
      <vt:lpstr>ประมวลกฎหมายวิธีพิจารณาความอาญา</vt:lpstr>
      <vt:lpstr>ประมวลกฎหมายวิธีพิจารณาความอาญา</vt:lpstr>
      <vt:lpstr>ประมวลกฎหมายวิธีพิจารณาความอาญา</vt:lpstr>
      <vt:lpstr>ประมวลกฎหมายวิธีพิจารณาความอาญา</vt:lpstr>
      <vt:lpstr>ประมวลกฎหมายวิธีพิจารณาความอาญา</vt:lpstr>
      <vt:lpstr>หน้าที่ผู้จับกุมตาม ป.วิอาญา ม.๘๓ และ ม.๘๔</vt:lpstr>
      <vt:lpstr>หน้าที่ของพนักงานผู้รับตัวผู้ต้องหามาพิจารณาคดีตาม ป.วิอาญา ม.๘๔ ม.๘๕ และม.๘๗</vt:lpstr>
      <vt:lpstr>ประมวลกฎหมายแพ่งและพาณิชย์</vt:lpstr>
      <vt:lpstr>ประมวลกฎหมายแพ่งและพาณิชย์</vt:lpstr>
      <vt:lpstr>ประมวลกฎหมายแพ่งและพาณิชย์</vt:lpstr>
      <vt:lpstr>ประมวลกฎหมายแพ่งและพาณิชย์</vt:lpstr>
      <vt:lpstr>พระราชบัญญัติเครื่องหมายการค้า</vt:lpstr>
      <vt:lpstr>พระราชบัญญัติเครื่องหมายการค้า</vt:lpstr>
      <vt:lpstr>พ.ร.บ.ระเบียบข้าราชการพลเรือน พ.ศ.๒๕๕๑</vt:lpstr>
      <vt:lpstr>พ.ร.บ.ระเบียบข้าราชการพลเรือน พ.ศ.๒๕๕๑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รัฐธรรมนูญแห่งราชอาณาจักรไทย พ.ศ.๒๕๕๐</dc:title>
  <dc:creator>EXC</dc:creator>
  <cp:lastModifiedBy>ch_01</cp:lastModifiedBy>
  <cp:revision>165</cp:revision>
  <cp:lastPrinted>2013-09-18T05:59:25Z</cp:lastPrinted>
  <dcterms:created xsi:type="dcterms:W3CDTF">2013-09-17T06:40:31Z</dcterms:created>
  <dcterms:modified xsi:type="dcterms:W3CDTF">2019-07-04T08:32:40Z</dcterms:modified>
</cp:coreProperties>
</file>