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B96E1-D2C9-433F-8178-E31C99A804D1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E97F-2C79-4584-9E49-811D427B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3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54955" y="1040525"/>
            <a:ext cx="8825658" cy="4598275"/>
          </a:xfrm>
        </p:spPr>
        <p:txBody>
          <a:bodyPr/>
          <a:lstStyle/>
          <a:p>
            <a:pPr algn="ctr"/>
            <a:r>
              <a:rPr lang="th-TH" b="1" dirty="0" smtClean="0"/>
              <a:t>แนวทางการปฏิบัติการเบิกจ่ายตรงเงินสวัสดิการเกี่ยวกับการรักษาพยาบาลประเภทผู้ป่วยนอก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4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กรณีบุตรแฝด</a:t>
            </a:r>
            <a:endParaRPr lang="en-US" sz="60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49820" y="2082759"/>
            <a:ext cx="1408387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นาย</a:t>
            </a:r>
            <a:r>
              <a:rPr lang="th-TH" sz="4000" dirty="0" smtClean="0"/>
              <a:t>ดำ</a:t>
            </a:r>
            <a:endParaRPr lang="en-US" sz="4000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7188802" y="2082759"/>
            <a:ext cx="1766012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4000" b="1" dirty="0" smtClean="0"/>
              <a:t>นางนุ่น</a:t>
            </a:r>
            <a:endParaRPr lang="en-US" sz="40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726391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 1</a:t>
            </a:r>
            <a:endParaRPr lang="en-US" sz="2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862550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ด.ช.2</a:t>
            </a:r>
            <a:endParaRPr lang="en-US" sz="28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07116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ด.ช.3</a:t>
            </a:r>
            <a:endParaRPr lang="en-US" sz="2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435932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ด.ช.4</a:t>
            </a:r>
            <a:endParaRPr lang="en-US" sz="28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362266" y="5255173"/>
            <a:ext cx="2286002" cy="8092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ฝาแฝด</a:t>
            </a:r>
            <a:endParaRPr lang="en-US" sz="2800" b="1" dirty="0"/>
          </a:p>
        </p:txBody>
      </p:sp>
      <p:cxnSp>
        <p:nvCxnSpPr>
          <p:cNvPr id="12" name="ตัวเชื่อมต่อตรง 11"/>
          <p:cNvCxnSpPr>
            <a:stCxn id="4" idx="3"/>
            <a:endCxn id="5" idx="1"/>
          </p:cNvCxnSpPr>
          <p:nvPr/>
        </p:nvCxnSpPr>
        <p:spPr>
          <a:xfrm>
            <a:off x="3258207" y="2465531"/>
            <a:ext cx="3930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2554013" y="3384331"/>
            <a:ext cx="55177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ลูกศรลง 25"/>
          <p:cNvSpPr/>
          <p:nvPr/>
        </p:nvSpPr>
        <p:spPr>
          <a:xfrm>
            <a:off x="4498425" y="3384331"/>
            <a:ext cx="45719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ลูกศรลง 26"/>
          <p:cNvSpPr/>
          <p:nvPr/>
        </p:nvSpPr>
        <p:spPr>
          <a:xfrm>
            <a:off x="6264166" y="3384331"/>
            <a:ext cx="63062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ลูกศรลง 27"/>
          <p:cNvSpPr/>
          <p:nvPr/>
        </p:nvSpPr>
        <p:spPr>
          <a:xfrm>
            <a:off x="8071807" y="3384331"/>
            <a:ext cx="45719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ลูกศรลง 28"/>
          <p:cNvSpPr/>
          <p:nvPr/>
        </p:nvSpPr>
        <p:spPr>
          <a:xfrm>
            <a:off x="2554013" y="3384331"/>
            <a:ext cx="45719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ตัวเชื่อมต่อตรง 30"/>
          <p:cNvCxnSpPr/>
          <p:nvPr/>
        </p:nvCxnSpPr>
        <p:spPr>
          <a:xfrm>
            <a:off x="5134301" y="2465531"/>
            <a:ext cx="0" cy="91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ลูกศรเชื่อมต่อแบบตรง 10"/>
          <p:cNvCxnSpPr>
            <a:stCxn id="6" idx="2"/>
          </p:cNvCxnSpPr>
          <p:nvPr/>
        </p:nvCxnSpPr>
        <p:spPr>
          <a:xfrm>
            <a:off x="2362267" y="4444164"/>
            <a:ext cx="748795" cy="811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 flipH="1">
            <a:off x="3862550" y="4444164"/>
            <a:ext cx="499243" cy="737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สี่เหลี่ยมผืนผ้า 24"/>
          <p:cNvSpPr/>
          <p:nvPr/>
        </p:nvSpPr>
        <p:spPr>
          <a:xfrm>
            <a:off x="5835866" y="5255173"/>
            <a:ext cx="2286002" cy="8092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ฝาแฝด</a:t>
            </a:r>
            <a:endParaRPr lang="en-US" sz="2800" b="1" dirty="0"/>
          </a:p>
        </p:txBody>
      </p:sp>
      <p:cxnSp>
        <p:nvCxnSpPr>
          <p:cNvPr id="17" name="ลูกศรเชื่อมต่อแบบตรง 16"/>
          <p:cNvCxnSpPr/>
          <p:nvPr/>
        </p:nvCxnSpPr>
        <p:spPr>
          <a:xfrm>
            <a:off x="6342991" y="4444164"/>
            <a:ext cx="467712" cy="737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 flipH="1">
            <a:off x="7435932" y="4480950"/>
            <a:ext cx="635875" cy="70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49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กรณีบุตรแฝด</a:t>
            </a:r>
            <a:endParaRPr lang="en-US" sz="60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68496" y="2024416"/>
            <a:ext cx="1408387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นาย</a:t>
            </a:r>
            <a:r>
              <a:rPr lang="th-TH" sz="4000" dirty="0" smtClean="0"/>
              <a:t>ดำ</a:t>
            </a:r>
            <a:endParaRPr lang="en-US" sz="4000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147255" y="2070205"/>
            <a:ext cx="1766012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4000" b="1" dirty="0" smtClean="0"/>
              <a:t>นางนุ่น</a:t>
            </a:r>
            <a:endParaRPr lang="en-US" sz="40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8515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 1</a:t>
            </a:r>
            <a:endParaRPr lang="en-US" sz="2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906380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ด.ช.2</a:t>
            </a:r>
            <a:endParaRPr lang="en-US" sz="28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05267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ด.ช.3</a:t>
            </a:r>
            <a:endParaRPr lang="en-US" sz="2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651733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ด.ญ.1</a:t>
            </a:r>
            <a:endParaRPr lang="en-US" sz="2800" dirty="0"/>
          </a:p>
        </p:txBody>
      </p:sp>
      <p:cxnSp>
        <p:nvCxnSpPr>
          <p:cNvPr id="12" name="ตัวเชื่อมต่อตรง 11"/>
          <p:cNvCxnSpPr>
            <a:endCxn id="5" idx="1"/>
          </p:cNvCxnSpPr>
          <p:nvPr/>
        </p:nvCxnSpPr>
        <p:spPr>
          <a:xfrm>
            <a:off x="3176883" y="2449071"/>
            <a:ext cx="4970372" cy="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สี่เหลี่ยมผืนผ้า 24"/>
          <p:cNvSpPr/>
          <p:nvPr/>
        </p:nvSpPr>
        <p:spPr>
          <a:xfrm>
            <a:off x="4777018" y="5749159"/>
            <a:ext cx="2188712" cy="6516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ฝาแฝด</a:t>
            </a:r>
            <a:endParaRPr lang="en-US" sz="2800" b="1" dirty="0"/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8261130" y="3377249"/>
            <a:ext cx="1450428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ด.ญ.2</a:t>
            </a:r>
            <a:endParaRPr lang="en-US" sz="2800" b="1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10049204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ด.ญ.3</a:t>
            </a:r>
            <a:endParaRPr lang="en-US" sz="2800" dirty="0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3909915" y="461730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ด.ช.4</a:t>
            </a:r>
            <a:endParaRPr lang="en-US" sz="2800" dirty="0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6015857" y="461730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ด.ญ.4</a:t>
            </a:r>
            <a:endParaRPr lang="en-US" sz="2800" dirty="0"/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4698124" y="5205889"/>
            <a:ext cx="840828" cy="54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33" idx="2"/>
          </p:cNvCxnSpPr>
          <p:nvPr/>
        </p:nvCxnSpPr>
        <p:spPr>
          <a:xfrm flipH="1">
            <a:off x="6232634" y="5205889"/>
            <a:ext cx="419099" cy="54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4545790" y="4277710"/>
            <a:ext cx="2105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ลูกศรลง 34"/>
          <p:cNvSpPr/>
          <p:nvPr/>
        </p:nvSpPr>
        <p:spPr>
          <a:xfrm>
            <a:off x="4545790" y="4277710"/>
            <a:ext cx="45719" cy="339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ลูกศรลง 35"/>
          <p:cNvSpPr/>
          <p:nvPr/>
        </p:nvSpPr>
        <p:spPr>
          <a:xfrm>
            <a:off x="6694615" y="4277710"/>
            <a:ext cx="45719" cy="311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ตัวเชื่อมต่อตรง 37"/>
          <p:cNvCxnSpPr/>
          <p:nvPr/>
        </p:nvCxnSpPr>
        <p:spPr>
          <a:xfrm>
            <a:off x="964390" y="3048000"/>
            <a:ext cx="3271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ลูกศรลง 40"/>
          <p:cNvSpPr/>
          <p:nvPr/>
        </p:nvSpPr>
        <p:spPr>
          <a:xfrm>
            <a:off x="964390" y="3048000"/>
            <a:ext cx="45719" cy="329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ลูกศรลง 41"/>
          <p:cNvSpPr/>
          <p:nvPr/>
        </p:nvSpPr>
        <p:spPr>
          <a:xfrm>
            <a:off x="2472689" y="2789959"/>
            <a:ext cx="45719" cy="587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ลูกศรลง 42"/>
          <p:cNvSpPr/>
          <p:nvPr/>
        </p:nvSpPr>
        <p:spPr>
          <a:xfrm>
            <a:off x="4235669" y="3048000"/>
            <a:ext cx="45719" cy="329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ตัวเชื่อมต่อตรง 44"/>
          <p:cNvCxnSpPr/>
          <p:nvPr/>
        </p:nvCxnSpPr>
        <p:spPr>
          <a:xfrm>
            <a:off x="7399283" y="3083604"/>
            <a:ext cx="3285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ลูกศรลง 45"/>
          <p:cNvSpPr/>
          <p:nvPr/>
        </p:nvSpPr>
        <p:spPr>
          <a:xfrm>
            <a:off x="9042181" y="2835748"/>
            <a:ext cx="45719" cy="5415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ลูกศรลง 46"/>
          <p:cNvSpPr/>
          <p:nvPr/>
        </p:nvSpPr>
        <p:spPr>
          <a:xfrm>
            <a:off x="7353564" y="3083604"/>
            <a:ext cx="45719" cy="2936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ลูกศรลง 47"/>
          <p:cNvSpPr/>
          <p:nvPr/>
        </p:nvSpPr>
        <p:spPr>
          <a:xfrm>
            <a:off x="10685079" y="3106498"/>
            <a:ext cx="45719" cy="270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ลูกศรลง 48"/>
          <p:cNvSpPr/>
          <p:nvPr/>
        </p:nvSpPr>
        <p:spPr>
          <a:xfrm>
            <a:off x="5598761" y="2449071"/>
            <a:ext cx="63308" cy="18286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3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กรณีบุตรแฝด</a:t>
            </a:r>
            <a:endParaRPr lang="en-US" sz="60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68496" y="2024416"/>
            <a:ext cx="1408387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นาย</a:t>
            </a:r>
            <a:r>
              <a:rPr lang="th-TH" sz="4000" dirty="0" smtClean="0"/>
              <a:t>ดำ</a:t>
            </a:r>
            <a:endParaRPr lang="en-US" sz="4000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147255" y="2070205"/>
            <a:ext cx="1766012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4000" b="1" dirty="0" smtClean="0"/>
              <a:t>นางนุ่น</a:t>
            </a:r>
            <a:endParaRPr lang="en-US" sz="40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8515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 1</a:t>
            </a:r>
            <a:endParaRPr lang="en-US" sz="28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05267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ด.ช.2</a:t>
            </a:r>
            <a:endParaRPr lang="en-US" sz="2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651733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ด.ญ.1</a:t>
            </a:r>
            <a:endParaRPr lang="en-US" sz="2800" dirty="0"/>
          </a:p>
        </p:txBody>
      </p:sp>
      <p:cxnSp>
        <p:nvCxnSpPr>
          <p:cNvPr id="12" name="ตัวเชื่อมต่อตรง 11"/>
          <p:cNvCxnSpPr>
            <a:endCxn id="5" idx="1"/>
          </p:cNvCxnSpPr>
          <p:nvPr/>
        </p:nvCxnSpPr>
        <p:spPr>
          <a:xfrm>
            <a:off x="3176883" y="2449071"/>
            <a:ext cx="4970372" cy="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สี่เหลี่ยมผืนผ้า 24"/>
          <p:cNvSpPr/>
          <p:nvPr/>
        </p:nvSpPr>
        <p:spPr>
          <a:xfrm>
            <a:off x="4777018" y="5749159"/>
            <a:ext cx="2188712" cy="6516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ฝาแฝด</a:t>
            </a:r>
            <a:endParaRPr lang="en-US" sz="2800" b="1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10049204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ด.ญ.2</a:t>
            </a:r>
            <a:endParaRPr lang="en-US" sz="2800" dirty="0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3909915" y="461730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แฝดคนที่ 1</a:t>
            </a:r>
            <a:endParaRPr lang="en-US" sz="2800" dirty="0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6015857" y="461730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แฝดคนที่ 2</a:t>
            </a:r>
            <a:endParaRPr lang="en-US" sz="2800" dirty="0"/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4698124" y="5205889"/>
            <a:ext cx="840828" cy="54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33" idx="2"/>
          </p:cNvCxnSpPr>
          <p:nvPr/>
        </p:nvCxnSpPr>
        <p:spPr>
          <a:xfrm flipH="1">
            <a:off x="6232634" y="5205889"/>
            <a:ext cx="419099" cy="54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4545790" y="4277710"/>
            <a:ext cx="2105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ลูกศรลง 34"/>
          <p:cNvSpPr/>
          <p:nvPr/>
        </p:nvSpPr>
        <p:spPr>
          <a:xfrm>
            <a:off x="4545790" y="4277710"/>
            <a:ext cx="45719" cy="339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ลูกศรลง 35"/>
          <p:cNvSpPr/>
          <p:nvPr/>
        </p:nvSpPr>
        <p:spPr>
          <a:xfrm>
            <a:off x="6694615" y="4277710"/>
            <a:ext cx="45719" cy="311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ตัวเชื่อมต่อตรง 37"/>
          <p:cNvCxnSpPr/>
          <p:nvPr/>
        </p:nvCxnSpPr>
        <p:spPr>
          <a:xfrm>
            <a:off x="964390" y="3048000"/>
            <a:ext cx="3271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ลูกศรลง 40"/>
          <p:cNvSpPr/>
          <p:nvPr/>
        </p:nvSpPr>
        <p:spPr>
          <a:xfrm>
            <a:off x="964390" y="3048000"/>
            <a:ext cx="45719" cy="329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ลูกศรลง 41"/>
          <p:cNvSpPr/>
          <p:nvPr/>
        </p:nvSpPr>
        <p:spPr>
          <a:xfrm>
            <a:off x="2472689" y="2789959"/>
            <a:ext cx="45719" cy="258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ลูกศรลง 42"/>
          <p:cNvSpPr/>
          <p:nvPr/>
        </p:nvSpPr>
        <p:spPr>
          <a:xfrm>
            <a:off x="4235669" y="3048000"/>
            <a:ext cx="45719" cy="329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ตัวเชื่อมต่อตรง 44"/>
          <p:cNvCxnSpPr/>
          <p:nvPr/>
        </p:nvCxnSpPr>
        <p:spPr>
          <a:xfrm>
            <a:off x="7399283" y="3083604"/>
            <a:ext cx="3285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ลูกศรลง 45"/>
          <p:cNvSpPr/>
          <p:nvPr/>
        </p:nvSpPr>
        <p:spPr>
          <a:xfrm>
            <a:off x="9042181" y="2835749"/>
            <a:ext cx="45719" cy="212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ลูกศรลง 46"/>
          <p:cNvSpPr/>
          <p:nvPr/>
        </p:nvSpPr>
        <p:spPr>
          <a:xfrm>
            <a:off x="7353564" y="3083604"/>
            <a:ext cx="45719" cy="2936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ลูกศรลง 47"/>
          <p:cNvSpPr/>
          <p:nvPr/>
        </p:nvSpPr>
        <p:spPr>
          <a:xfrm>
            <a:off x="10685079" y="3106498"/>
            <a:ext cx="45719" cy="270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ลูกศรลง 48"/>
          <p:cNvSpPr/>
          <p:nvPr/>
        </p:nvSpPr>
        <p:spPr>
          <a:xfrm>
            <a:off x="5598761" y="2449071"/>
            <a:ext cx="63308" cy="18286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33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กรณีไม่ใช่บุตรแฝด</a:t>
            </a:r>
            <a:endParaRPr lang="en-US" sz="60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68496" y="2024416"/>
            <a:ext cx="1408387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นาย</a:t>
            </a:r>
            <a:r>
              <a:rPr lang="th-TH" sz="4000" dirty="0" smtClean="0"/>
              <a:t>ดำ</a:t>
            </a:r>
            <a:endParaRPr lang="en-US" sz="4000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147255" y="2070205"/>
            <a:ext cx="1766012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4000" b="1" dirty="0" smtClean="0"/>
              <a:t>นางนุ่น</a:t>
            </a:r>
            <a:endParaRPr lang="en-US" sz="40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28515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 1</a:t>
            </a:r>
            <a:endParaRPr lang="en-US" sz="28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05267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ด.ช.2</a:t>
            </a:r>
            <a:endParaRPr lang="en-US" sz="2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651733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ด.ญ.1</a:t>
            </a:r>
            <a:endParaRPr lang="en-US" sz="2800" dirty="0"/>
          </a:p>
        </p:txBody>
      </p:sp>
      <p:cxnSp>
        <p:nvCxnSpPr>
          <p:cNvPr id="12" name="ตัวเชื่อมต่อตรง 11"/>
          <p:cNvCxnSpPr>
            <a:endCxn id="5" idx="1"/>
          </p:cNvCxnSpPr>
          <p:nvPr/>
        </p:nvCxnSpPr>
        <p:spPr>
          <a:xfrm>
            <a:off x="3176883" y="2449071"/>
            <a:ext cx="4970372" cy="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สี่เหลี่ยมผืนผ้า 29"/>
          <p:cNvSpPr/>
          <p:nvPr/>
        </p:nvSpPr>
        <p:spPr>
          <a:xfrm>
            <a:off x="10049204" y="337724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ด.ญ.2</a:t>
            </a:r>
            <a:endParaRPr lang="en-US" sz="2800" dirty="0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3909915" y="461730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บุตรคนที่ 3</a:t>
            </a:r>
            <a:endParaRPr lang="en-US" sz="2800" dirty="0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6015857" y="4617309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บุตรคนที่ 4</a:t>
            </a:r>
            <a:endParaRPr lang="en-US" sz="2800" dirty="0"/>
          </a:p>
        </p:txBody>
      </p:sp>
      <p:cxnSp>
        <p:nvCxnSpPr>
          <p:cNvPr id="34" name="ตัวเชื่อมต่อตรง 33"/>
          <p:cNvCxnSpPr/>
          <p:nvPr/>
        </p:nvCxnSpPr>
        <p:spPr>
          <a:xfrm>
            <a:off x="4545790" y="4277710"/>
            <a:ext cx="2105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ลูกศรลง 34"/>
          <p:cNvSpPr/>
          <p:nvPr/>
        </p:nvSpPr>
        <p:spPr>
          <a:xfrm>
            <a:off x="4545790" y="4277710"/>
            <a:ext cx="45719" cy="339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ลูกศรลง 35"/>
          <p:cNvSpPr/>
          <p:nvPr/>
        </p:nvSpPr>
        <p:spPr>
          <a:xfrm>
            <a:off x="6694615" y="4277710"/>
            <a:ext cx="45719" cy="311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ตัวเชื่อมต่อตรง 37"/>
          <p:cNvCxnSpPr/>
          <p:nvPr/>
        </p:nvCxnSpPr>
        <p:spPr>
          <a:xfrm>
            <a:off x="964390" y="3048000"/>
            <a:ext cx="3271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ลูกศรลง 40"/>
          <p:cNvSpPr/>
          <p:nvPr/>
        </p:nvSpPr>
        <p:spPr>
          <a:xfrm>
            <a:off x="964390" y="3048000"/>
            <a:ext cx="45719" cy="329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ลูกศรลง 41"/>
          <p:cNvSpPr/>
          <p:nvPr/>
        </p:nvSpPr>
        <p:spPr>
          <a:xfrm>
            <a:off x="2472689" y="2789959"/>
            <a:ext cx="45719" cy="2580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ลูกศรลง 42"/>
          <p:cNvSpPr/>
          <p:nvPr/>
        </p:nvSpPr>
        <p:spPr>
          <a:xfrm>
            <a:off x="4235669" y="3048000"/>
            <a:ext cx="45719" cy="329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ตัวเชื่อมต่อตรง 44"/>
          <p:cNvCxnSpPr/>
          <p:nvPr/>
        </p:nvCxnSpPr>
        <p:spPr>
          <a:xfrm>
            <a:off x="7399283" y="3083604"/>
            <a:ext cx="3285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ลูกศรลง 45"/>
          <p:cNvSpPr/>
          <p:nvPr/>
        </p:nvSpPr>
        <p:spPr>
          <a:xfrm>
            <a:off x="9042181" y="2835749"/>
            <a:ext cx="45719" cy="2122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ลูกศรลง 46"/>
          <p:cNvSpPr/>
          <p:nvPr/>
        </p:nvSpPr>
        <p:spPr>
          <a:xfrm>
            <a:off x="7353564" y="3083604"/>
            <a:ext cx="45719" cy="2936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ลูกศรลง 47"/>
          <p:cNvSpPr/>
          <p:nvPr/>
        </p:nvSpPr>
        <p:spPr>
          <a:xfrm>
            <a:off x="10685079" y="3106498"/>
            <a:ext cx="45719" cy="270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ลูกศรลง 48"/>
          <p:cNvSpPr/>
          <p:nvPr/>
        </p:nvSpPr>
        <p:spPr>
          <a:xfrm>
            <a:off x="5598761" y="2449071"/>
            <a:ext cx="63308" cy="18286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dirty="0" smtClean="0"/>
              <a:t>ผู้มีสิทธิและบุคคลในครอบครัว</a:t>
            </a:r>
            <a:endParaRPr lang="en-US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dirty="0" smtClean="0"/>
              <a:t>พระราชก</a:t>
            </a:r>
            <a:r>
              <a:rPr lang="th-TH" sz="4400" dirty="0" err="1" smtClean="0"/>
              <a:t>ฤษฏี</a:t>
            </a:r>
            <a:r>
              <a:rPr lang="th-TH" sz="4400" dirty="0" smtClean="0"/>
              <a:t>กาเงินสวัสดิการเกี่ยวกับการรักษาพยาบาล พ.ศ.2553 และที่แก้ไขเพิ่มเติม</a:t>
            </a:r>
          </a:p>
          <a:p>
            <a:pPr marL="0" indent="0" algn="ctr">
              <a:buNone/>
            </a:pPr>
            <a:r>
              <a:rPr lang="th-TH" sz="4400" dirty="0" smtClean="0"/>
              <a:t>มาตรา  4</a:t>
            </a:r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742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ผู้มีสิทธิตาม มาตรา 4</a:t>
            </a:r>
            <a:endParaRPr lang="en-US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ข้าราชการและลูกจ้างประจำ</a:t>
            </a:r>
          </a:p>
          <a:p>
            <a:r>
              <a:rPr lang="th-TH" sz="4000" dirty="0" smtClean="0"/>
              <a:t>ผู้รับบำนาญปกติ หรือผู้ได้รับบำนาญพิเศษเหตุทุพพลภาพ</a:t>
            </a:r>
          </a:p>
          <a:p>
            <a:r>
              <a:rPr lang="th-TH" sz="4000" dirty="0" smtClean="0"/>
              <a:t>ลูกจ้างชาวต่างชาติ</a:t>
            </a:r>
          </a:p>
          <a:p>
            <a:r>
              <a:rPr lang="th-TH" sz="4000" dirty="0" smtClean="0"/>
              <a:t>ผู้รับเบี้ยหวัด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056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5400" dirty="0" smtClean="0"/>
              <a:t>บุคคลในครอบครัว (มาตรา 4)</a:t>
            </a:r>
            <a:endParaRPr lang="en-US" sz="5400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6243145" y="2143182"/>
            <a:ext cx="3174124" cy="15879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คู่สมรสที่ชอบด้วยกฎหมายของผู้มีสิทธิ</a:t>
            </a:r>
            <a:endParaRPr lang="en-US" sz="2800" dirty="0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idx="1"/>
          </p:nvPr>
        </p:nvSpPr>
        <p:spPr>
          <a:xfrm>
            <a:off x="3562733" y="4091926"/>
            <a:ext cx="4425129" cy="178335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th-TH" sz="2800" dirty="0" smtClean="0"/>
              <a:t>บุตรที่ชอบด้วยกฎหมาย</a:t>
            </a:r>
          </a:p>
          <a:p>
            <a:pPr marL="0" indent="0" algn="ctr">
              <a:buNone/>
            </a:pPr>
            <a:r>
              <a:rPr lang="th-TH" sz="2800" dirty="0" smtClean="0"/>
              <a:t>ซึ่งยังไม่บรรลุนิติภาวะของผู้มีสิทธิ</a:t>
            </a:r>
          </a:p>
          <a:p>
            <a:pPr marL="0" indent="0" algn="ctr">
              <a:buNone/>
            </a:pPr>
            <a:r>
              <a:rPr lang="th-TH" sz="2800" dirty="0" smtClean="0"/>
              <a:t>จำนวน 3 คน </a:t>
            </a:r>
            <a:endParaRPr lang="en-US" sz="2800" dirty="0"/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2201917" y="2143182"/>
            <a:ext cx="2843049" cy="16930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บิดา มารดา ที่ชอบด้วยกฎหมาย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3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dirty="0" smtClean="0"/>
              <a:t>บิดา มารดา ของผู้มีสิทธิ</a:t>
            </a:r>
            <a:endParaRPr lang="en-US" sz="6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03312" y="1660634"/>
            <a:ext cx="8946541" cy="4855780"/>
          </a:xfrm>
        </p:spPr>
        <p:txBody>
          <a:bodyPr>
            <a:normAutofit fontScale="92500" lnSpcReduction="10000"/>
          </a:bodyPr>
          <a:lstStyle/>
          <a:p>
            <a:r>
              <a:rPr lang="th-TH" sz="3600" dirty="0" smtClean="0"/>
              <a:t>หลักฐานการยื่นของใช้สิทธิของ</a:t>
            </a:r>
            <a:r>
              <a:rPr lang="th-TH" sz="3600" b="1" u="sng" dirty="0" smtClean="0"/>
              <a:t>มารดา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        	    1.สูติบัตร  (ผู้มีสิทธิ)</a:t>
            </a:r>
          </a:p>
          <a:p>
            <a:pPr marL="0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	    2.ทะเบียนบ้าน (ผู้มีสิทธิ)</a:t>
            </a:r>
          </a:p>
          <a:p>
            <a:pPr marL="0" indent="0">
              <a:buNone/>
            </a:pPr>
            <a:endParaRPr lang="th-TH" sz="3600" dirty="0"/>
          </a:p>
          <a:p>
            <a:pPr marL="0" indent="0">
              <a:buNone/>
            </a:pPr>
            <a:r>
              <a:rPr lang="th-TH" sz="3600" dirty="0" smtClean="0"/>
              <a:t>        หลักฐาน</a:t>
            </a:r>
            <a:r>
              <a:rPr lang="th-TH" sz="3600" dirty="0"/>
              <a:t>การยื่นของใช้สิทธิ</a:t>
            </a:r>
            <a:r>
              <a:rPr lang="th-TH" sz="3600" dirty="0" smtClean="0"/>
              <a:t>ของ</a:t>
            </a:r>
            <a:r>
              <a:rPr lang="th-TH" sz="3600" b="1" u="sng" dirty="0" smtClean="0"/>
              <a:t>บิดา</a:t>
            </a:r>
          </a:p>
          <a:p>
            <a:pPr marL="0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	   1.ทะเบียนสมรส (บิดา-มารดา)</a:t>
            </a:r>
          </a:p>
          <a:p>
            <a:pPr marL="0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         2.ทะเบียนรับรองบุตร</a:t>
            </a:r>
          </a:p>
          <a:p>
            <a:pPr marL="0" indent="0">
              <a:buNone/>
            </a:pPr>
            <a:r>
              <a:rPr lang="th-TH" sz="3600" dirty="0"/>
              <a:t>	</a:t>
            </a:r>
            <a:r>
              <a:rPr lang="th-TH" sz="3600" dirty="0" smtClean="0"/>
              <a:t>	  3.คำสั่งศาล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4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7200" dirty="0" smtClean="0"/>
              <a:t>คู่สมรสของผู้มีสิทธิ</a:t>
            </a:r>
            <a:endParaRPr lang="en-US" sz="7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03312" y="2102068"/>
            <a:ext cx="8946541" cy="4414345"/>
          </a:xfrm>
        </p:spPr>
        <p:txBody>
          <a:bodyPr>
            <a:normAutofit/>
          </a:bodyPr>
          <a:lstStyle/>
          <a:p>
            <a:r>
              <a:rPr lang="th-TH" sz="4800" dirty="0" smtClean="0"/>
              <a:t>หลักฐานการยื่นของใช้สิทธิ</a:t>
            </a:r>
          </a:p>
          <a:p>
            <a:pPr marL="0" indent="0">
              <a:buNone/>
            </a:pPr>
            <a:r>
              <a:rPr lang="th-TH" sz="4800" dirty="0"/>
              <a:t>	</a:t>
            </a:r>
            <a:r>
              <a:rPr lang="th-TH" sz="4800" dirty="0" smtClean="0"/>
              <a:t>	1. ทะเบียนสมรสไทย</a:t>
            </a:r>
          </a:p>
          <a:p>
            <a:pPr marL="0" indent="0">
              <a:buNone/>
            </a:pPr>
            <a:r>
              <a:rPr lang="th-TH" sz="4800" dirty="0"/>
              <a:t>	</a:t>
            </a:r>
            <a:r>
              <a:rPr lang="th-TH" sz="4800" dirty="0" smtClean="0"/>
              <a:t>	2. ทะเบียนสมรสต่างประเทศ</a:t>
            </a:r>
            <a:endParaRPr lang="th-TH" sz="4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05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บุตรชอบด้วยกฎหมายลำดับที่ 1 - 3</a:t>
            </a:r>
            <a:endParaRPr lang="en-US" sz="6000" b="1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6032938" y="1853248"/>
            <a:ext cx="4855779" cy="29079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u="sng" dirty="0" smtClean="0"/>
              <a:t>การบรรลุนิติภาวะ</a:t>
            </a:r>
          </a:p>
          <a:p>
            <a:pPr marL="0" indent="0">
              <a:buNone/>
            </a:pPr>
            <a:r>
              <a:rPr lang="th-TH" sz="4400" dirty="0" smtClean="0"/>
              <a:t>    -อายุ (ครบ 20 ปี บริบูรณ์)</a:t>
            </a:r>
          </a:p>
          <a:p>
            <a:pPr marL="0" indent="0">
              <a:buNone/>
            </a:pPr>
            <a:r>
              <a:rPr lang="th-TH" sz="4400" dirty="0"/>
              <a:t> </a:t>
            </a:r>
            <a:r>
              <a:rPr lang="th-TH" sz="4400" dirty="0" smtClean="0"/>
              <a:t>   -จดทะเบียนสมรส</a:t>
            </a:r>
            <a:endParaRPr lang="en-US" sz="44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145629" y="4267201"/>
            <a:ext cx="3489434" cy="169309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/>
              <a:t>หมดสิทธิ</a:t>
            </a:r>
          </a:p>
          <a:p>
            <a:pPr algn="ctr"/>
            <a:r>
              <a:rPr lang="th-TH" sz="4800" dirty="0" smtClean="0"/>
              <a:t>“บรรลุนิติภาวะ”</a:t>
            </a:r>
            <a:endParaRPr lang="en-US" sz="4800" dirty="0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266497" y="1853248"/>
            <a:ext cx="3189889" cy="20460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/>
              <a:t>เกิดสิทธิ  “คลอด”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7235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5400" b="1" dirty="0" smtClean="0"/>
              <a:t>เงื่อนไขของบุตรชอบด้วยกฎหมาย</a:t>
            </a:r>
            <a:endParaRPr lang="en-US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เรียงลำดับการเกิด</a:t>
            </a:r>
          </a:p>
          <a:p>
            <a:r>
              <a:rPr lang="th-TH" sz="4400" dirty="0" smtClean="0"/>
              <a:t>ไม่รวมบุตรบุญธรรม</a:t>
            </a:r>
          </a:p>
          <a:p>
            <a:r>
              <a:rPr lang="th-TH" sz="4400" dirty="0" smtClean="0"/>
              <a:t>แทนที่เฉพาะตายก่อนบรรลุนิติภาวะ</a:t>
            </a:r>
          </a:p>
          <a:p>
            <a:r>
              <a:rPr lang="th-TH" sz="4400" dirty="0" smtClean="0"/>
              <a:t>บุตรไร้ความสามารถ/เสมือนไร้ความสามารถ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6418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6000" b="1" dirty="0" smtClean="0"/>
              <a:t>กรณีบุตรแฝด</a:t>
            </a:r>
            <a:endParaRPr lang="en-US" sz="60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49820" y="2082759"/>
            <a:ext cx="1408387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นาย</a:t>
            </a:r>
            <a:r>
              <a:rPr lang="th-TH" sz="4000" dirty="0" smtClean="0"/>
              <a:t>ดำ</a:t>
            </a:r>
            <a:endParaRPr lang="en-US" sz="4000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7188802" y="2082759"/>
            <a:ext cx="1766012" cy="7655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4000" b="1" dirty="0" smtClean="0"/>
              <a:t>นางนุ่น</a:t>
            </a:r>
            <a:endParaRPr lang="en-US" sz="4000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726391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 1</a:t>
            </a:r>
            <a:endParaRPr lang="en-US" sz="28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862550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ด.ช.2</a:t>
            </a:r>
            <a:endParaRPr lang="en-US" sz="28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707116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ด.ช.3</a:t>
            </a:r>
            <a:endParaRPr lang="en-US" sz="28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435932" y="3855584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ด.ช.4</a:t>
            </a:r>
            <a:endParaRPr lang="en-US" sz="28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552926" y="4950372"/>
            <a:ext cx="1271751" cy="5885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/>
              <a:t>ฝาแฝด</a:t>
            </a:r>
            <a:endParaRPr lang="en-US" sz="2800" b="1" dirty="0"/>
          </a:p>
        </p:txBody>
      </p:sp>
      <p:cxnSp>
        <p:nvCxnSpPr>
          <p:cNvPr id="12" name="ตัวเชื่อมต่อตรง 11"/>
          <p:cNvCxnSpPr>
            <a:stCxn id="4" idx="3"/>
            <a:endCxn id="5" idx="1"/>
          </p:cNvCxnSpPr>
          <p:nvPr/>
        </p:nvCxnSpPr>
        <p:spPr>
          <a:xfrm>
            <a:off x="3258207" y="2465531"/>
            <a:ext cx="39305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2554013" y="3384331"/>
            <a:ext cx="55177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ลูกศรลง 25"/>
          <p:cNvSpPr/>
          <p:nvPr/>
        </p:nvSpPr>
        <p:spPr>
          <a:xfrm>
            <a:off x="4498425" y="3384331"/>
            <a:ext cx="45719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ลูกศรลง 26"/>
          <p:cNvSpPr/>
          <p:nvPr/>
        </p:nvSpPr>
        <p:spPr>
          <a:xfrm>
            <a:off x="6264166" y="3384331"/>
            <a:ext cx="63062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ลูกศรลง 27"/>
          <p:cNvSpPr/>
          <p:nvPr/>
        </p:nvSpPr>
        <p:spPr>
          <a:xfrm>
            <a:off x="8071807" y="3384331"/>
            <a:ext cx="45719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ลูกศรลง 28"/>
          <p:cNvSpPr/>
          <p:nvPr/>
        </p:nvSpPr>
        <p:spPr>
          <a:xfrm>
            <a:off x="2554013" y="3384331"/>
            <a:ext cx="45719" cy="471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ตัวเชื่อมต่อตรง 30"/>
          <p:cNvCxnSpPr/>
          <p:nvPr/>
        </p:nvCxnSpPr>
        <p:spPr>
          <a:xfrm>
            <a:off x="5134301" y="2465531"/>
            <a:ext cx="0" cy="91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>
            <a:off x="6327228" y="4444164"/>
            <a:ext cx="746234" cy="506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9" idx="2"/>
          </p:cNvCxnSpPr>
          <p:nvPr/>
        </p:nvCxnSpPr>
        <p:spPr>
          <a:xfrm flipH="1">
            <a:off x="7435932" y="4444164"/>
            <a:ext cx="635876" cy="506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728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307</Words>
  <Application>Microsoft Office PowerPoint</Application>
  <PresentationFormat>กำหนดเอง</PresentationFormat>
  <Paragraphs>88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อิออน</vt:lpstr>
      <vt:lpstr>แนวทางการปฏิบัติการเบิกจ่ายตรงเงินสวัสดิการเกี่ยวกับการรักษาพยาบาลประเภทผู้ป่วยนอก </vt:lpstr>
      <vt:lpstr>ผู้มีสิทธิและบุคคลในครอบครัว</vt:lpstr>
      <vt:lpstr>ผู้มีสิทธิตาม มาตรา 4</vt:lpstr>
      <vt:lpstr>บุคคลในครอบครัว (มาตรา 4)</vt:lpstr>
      <vt:lpstr>บิดา มารดา ของผู้มีสิทธิ</vt:lpstr>
      <vt:lpstr>คู่สมรสของผู้มีสิทธิ</vt:lpstr>
      <vt:lpstr>บุตรชอบด้วยกฎหมายลำดับที่ 1 - 3</vt:lpstr>
      <vt:lpstr>เงื่อนไขของบุตรชอบด้วยกฎหมาย</vt:lpstr>
      <vt:lpstr>กรณีบุตรแฝด</vt:lpstr>
      <vt:lpstr>กรณีบุตรแฝด</vt:lpstr>
      <vt:lpstr>กรณีบุตรแฝด</vt:lpstr>
      <vt:lpstr>กรณีบุตรแฝด</vt:lpstr>
      <vt:lpstr>กรณีไม่ใช่บุตรแฝด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Hewlett-Packard Company</dc:creator>
  <cp:lastModifiedBy>ch_01</cp:lastModifiedBy>
  <cp:revision>17</cp:revision>
  <cp:lastPrinted>2020-01-13T04:25:50Z</cp:lastPrinted>
  <dcterms:created xsi:type="dcterms:W3CDTF">2019-12-27T02:06:30Z</dcterms:created>
  <dcterms:modified xsi:type="dcterms:W3CDTF">2020-01-13T04:30:47Z</dcterms:modified>
</cp:coreProperties>
</file>