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97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ableStyles" Target="tableStyle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1960D-4D5F-41CB-8494-4685217F5943}" type="datetimeFigureOut">
              <a:rPr lang="th-TH" smtClean="0"/>
              <a:t>04/06/62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90598-D1EE-4E29-B064-1079CEBC6AA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34149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1960D-4D5F-41CB-8494-4685217F5943}" type="datetimeFigureOut">
              <a:rPr lang="th-TH" smtClean="0"/>
              <a:t>04/06/62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90598-D1EE-4E29-B064-1079CEBC6AA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31403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1960D-4D5F-41CB-8494-4685217F5943}" type="datetimeFigureOut">
              <a:rPr lang="th-TH" smtClean="0"/>
              <a:t>04/06/62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90598-D1EE-4E29-B064-1079CEBC6AA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07941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1960D-4D5F-41CB-8494-4685217F5943}" type="datetimeFigureOut">
              <a:rPr lang="th-TH" smtClean="0"/>
              <a:t>04/06/62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90598-D1EE-4E29-B064-1079CEBC6AA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65065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1960D-4D5F-41CB-8494-4685217F5943}" type="datetimeFigureOut">
              <a:rPr lang="th-TH" smtClean="0"/>
              <a:t>04/06/62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90598-D1EE-4E29-B064-1079CEBC6AA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18283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1960D-4D5F-41CB-8494-4685217F5943}" type="datetimeFigureOut">
              <a:rPr lang="th-TH" smtClean="0"/>
              <a:t>04/06/62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90598-D1EE-4E29-B064-1079CEBC6AA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09349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1960D-4D5F-41CB-8494-4685217F5943}" type="datetimeFigureOut">
              <a:rPr lang="th-TH" smtClean="0"/>
              <a:t>04/06/62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90598-D1EE-4E29-B064-1079CEBC6AA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76696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1960D-4D5F-41CB-8494-4685217F5943}" type="datetimeFigureOut">
              <a:rPr lang="th-TH" smtClean="0"/>
              <a:t>04/06/62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90598-D1EE-4E29-B064-1079CEBC6AA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59560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1960D-4D5F-41CB-8494-4685217F5943}" type="datetimeFigureOut">
              <a:rPr lang="th-TH" smtClean="0"/>
              <a:t>04/06/62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90598-D1EE-4E29-B064-1079CEBC6AA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10759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1960D-4D5F-41CB-8494-4685217F5943}" type="datetimeFigureOut">
              <a:rPr lang="th-TH" smtClean="0"/>
              <a:t>04/06/62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90598-D1EE-4E29-B064-1079CEBC6AA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45828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1960D-4D5F-41CB-8494-4685217F5943}" type="datetimeFigureOut">
              <a:rPr lang="th-TH" smtClean="0"/>
              <a:t>04/06/62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90598-D1EE-4E29-B064-1079CEBC6AA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66527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1.jp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5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1960D-4D5F-41CB-8494-4685217F5943}" type="datetimeFigureOut">
              <a:rPr lang="th-TH" smtClean="0"/>
              <a:t>04/06/62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90598-D1EE-4E29-B064-1079CEBC6AA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54574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onestdocs.co/anxiety" TargetMode="External" /><Relationship Id="rId2" Type="http://schemas.openxmlformats.org/officeDocument/2006/relationships/hyperlink" Target="https://www.honestdocs.co/chronic-fatigue-syndrome" TargetMode="External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5000"/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827584" y="2348880"/>
            <a:ext cx="7772400" cy="1470025"/>
          </a:xfrm>
          <a:noFill/>
        </p:spPr>
        <p:txBody>
          <a:bodyPr>
            <a:noAutofit/>
          </a:bodyPr>
          <a:lstStyle/>
          <a:p>
            <a:r>
              <a:rPr lang="th-TH" sz="28700" dirty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5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21972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กัญชา</a:t>
            </a:r>
          </a:p>
        </p:txBody>
      </p:sp>
    </p:spTree>
    <p:extLst>
      <p:ext uri="{BB962C8B-B14F-4D97-AF65-F5344CB8AC3E}">
        <p14:creationId xmlns:p14="http://schemas.microsoft.com/office/powerpoint/2010/main" val="15983981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344963F6-BEB5-4B4F-A1DD-80F511B1FC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0334" y="1202478"/>
            <a:ext cx="3343686" cy="143171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th-TH" sz="8000" b="1">
                <a:solidFill>
                  <a:srgbClr val="219724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จบการนำเสนอ</a:t>
            </a:r>
          </a:p>
          <a:p>
            <a:pPr marL="0" indent="0">
              <a:buNone/>
            </a:pPr>
            <a:r>
              <a:rPr lang="th-TH" sz="8000" b="1">
                <a:solidFill>
                  <a:srgbClr val="219724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ขอบพระคุณค่ะ</a:t>
            </a:r>
          </a:p>
        </p:txBody>
      </p:sp>
      <p:pic>
        <p:nvPicPr>
          <p:cNvPr id="4" name="รูปภาพ 4">
            <a:extLst>
              <a:ext uri="{FF2B5EF4-FFF2-40B4-BE49-F238E27FC236}">
                <a16:creationId xmlns:a16="http://schemas.microsoft.com/office/drawing/2014/main" id="{DF8F2427-BE9E-2D48-B984-DD6F1247D4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5215" y="2761794"/>
            <a:ext cx="3411986" cy="3411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864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h-TH" sz="5400" b="1" dirty="0">
                <a:solidFill>
                  <a:srgbClr val="21972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ทำความรู้จักกับ กัญชา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  <a:ln>
            <a:noFill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2800" dirty="0">
                <a:ln>
                  <a:solidFill>
                    <a:srgbClr val="219724"/>
                  </a:solidFill>
                </a:ln>
                <a:latin typeface="TH SarabunPSK" pitchFamily="34" charset="-34"/>
                <a:cs typeface="TH SarabunPSK" pitchFamily="34" charset="-34"/>
              </a:rPr>
              <a:t>กัญชา เป็นพืชในตระกูล </a:t>
            </a:r>
            <a:r>
              <a:rPr lang="en-US" sz="2800" dirty="0">
                <a:ln>
                  <a:solidFill>
                    <a:srgbClr val="219724"/>
                  </a:solidFill>
                </a:ln>
                <a:latin typeface="TH SarabunPSK" pitchFamily="34" charset="-34"/>
                <a:cs typeface="TH SarabunPSK" pitchFamily="34" charset="-34"/>
              </a:rPr>
              <a:t>Cannabis </a:t>
            </a:r>
            <a:r>
              <a:rPr lang="th-TH" sz="2800" dirty="0">
                <a:ln>
                  <a:solidFill>
                    <a:srgbClr val="219724"/>
                  </a:solidFill>
                </a:ln>
                <a:latin typeface="TH SarabunPSK" pitchFamily="34" charset="-34"/>
                <a:cs typeface="TH SarabunPSK" pitchFamily="34" charset="-34"/>
              </a:rPr>
              <a:t>ที่สามารถจำแนกออกมาได้อีก 3 ชนิด ได้แก่</a:t>
            </a:r>
          </a:p>
          <a:p>
            <a:r>
              <a:rPr lang="en-US" sz="2800" dirty="0">
                <a:ln>
                  <a:solidFill>
                    <a:srgbClr val="219724"/>
                  </a:solidFill>
                </a:ln>
                <a:latin typeface="TH SarabunPSK" pitchFamily="34" charset="-34"/>
                <a:cs typeface="TH SarabunPSK" pitchFamily="34" charset="-34"/>
              </a:rPr>
              <a:t>Cannabis </a:t>
            </a:r>
            <a:r>
              <a:rPr lang="en-US" sz="2800" dirty="0" err="1">
                <a:ln>
                  <a:solidFill>
                    <a:srgbClr val="219724"/>
                  </a:solidFill>
                </a:ln>
                <a:latin typeface="TH SarabunPSK" pitchFamily="34" charset="-34"/>
                <a:cs typeface="TH SarabunPSK" pitchFamily="34" charset="-34"/>
              </a:rPr>
              <a:t>Indica</a:t>
            </a:r>
            <a:r>
              <a:rPr lang="en-US" sz="2800" dirty="0">
                <a:ln>
                  <a:solidFill>
                    <a:srgbClr val="219724"/>
                  </a:solidFill>
                </a:ln>
                <a:latin typeface="TH SarabunPSK" pitchFamily="34" charset="-34"/>
                <a:cs typeface="TH SarabunPSK" pitchFamily="34" charset="-34"/>
              </a:rPr>
              <a:t> : </a:t>
            </a:r>
            <a:r>
              <a:rPr lang="th-TH" sz="2800" dirty="0">
                <a:ln>
                  <a:solidFill>
                    <a:srgbClr val="219724"/>
                  </a:solidFill>
                </a:ln>
                <a:latin typeface="TH SarabunPSK" pitchFamily="34" charset="-34"/>
                <a:cs typeface="TH SarabunPSK" pitchFamily="34" charset="-34"/>
              </a:rPr>
              <a:t>มีลักษณะเป็นพุ่มเตี้ย สูงไม่เกิน 2 เมตร ใบมีสีเขียวเข้ม มีลักษณะสั้นและกว้าง เติบโตได้ดีในพื้นที่ที่มีอากาศเย็น หรือการปลูกในร่ม นิยมปลูกเพื่อนำดอกมาใช้สกัดเป็นน้ำมันทางด้านการแพทย์ และนำมาใช้เพื่อการผ่อนคลาย</a:t>
            </a:r>
          </a:p>
          <a:p>
            <a:r>
              <a:rPr lang="en-US" sz="2800" dirty="0">
                <a:ln>
                  <a:solidFill>
                    <a:srgbClr val="219724"/>
                  </a:solidFill>
                </a:ln>
                <a:latin typeface="TH SarabunPSK" pitchFamily="34" charset="-34"/>
                <a:cs typeface="TH SarabunPSK" pitchFamily="34" charset="-34"/>
              </a:rPr>
              <a:t>Cannabis Sativa : </a:t>
            </a:r>
            <a:r>
              <a:rPr lang="th-TH" sz="2800" dirty="0">
                <a:ln>
                  <a:solidFill>
                    <a:srgbClr val="219724"/>
                  </a:solidFill>
                </a:ln>
                <a:latin typeface="TH SarabunPSK" pitchFamily="34" charset="-34"/>
                <a:cs typeface="TH SarabunPSK" pitchFamily="34" charset="-34"/>
              </a:rPr>
              <a:t>ลำต้นใหญ่ หนา และแข็งแรง อาจสูงได้มากถึง 6 เมตร ใบมีลักษณะเรียวยาว สีเขียวอ่อน เติบโตได้ดีในพื้นที่ที่มีอากาศร้อน นิยมปลูกเพื่อเอาใยมาใช้ทางด้านอุตสาหกรรม และนำเมล็ดมาสกัดน้ำมัน</a:t>
            </a:r>
          </a:p>
          <a:p>
            <a:r>
              <a:rPr lang="en-US" sz="2800" dirty="0">
                <a:ln>
                  <a:solidFill>
                    <a:srgbClr val="219724"/>
                  </a:solidFill>
                </a:ln>
                <a:latin typeface="TH SarabunPSK" pitchFamily="34" charset="-34"/>
                <a:cs typeface="TH SarabunPSK" pitchFamily="34" charset="-34"/>
              </a:rPr>
              <a:t>Cannabis </a:t>
            </a:r>
            <a:r>
              <a:rPr lang="en-US" sz="2800" dirty="0" err="1">
                <a:ln>
                  <a:solidFill>
                    <a:srgbClr val="219724"/>
                  </a:solidFill>
                </a:ln>
                <a:latin typeface="TH SarabunPSK" pitchFamily="34" charset="-34"/>
                <a:cs typeface="TH SarabunPSK" pitchFamily="34" charset="-34"/>
              </a:rPr>
              <a:t>Ruderalis</a:t>
            </a:r>
            <a:r>
              <a:rPr lang="en-US" sz="2800" dirty="0">
                <a:ln>
                  <a:solidFill>
                    <a:srgbClr val="219724"/>
                  </a:solidFill>
                </a:ln>
                <a:latin typeface="TH SarabunPSK" pitchFamily="34" charset="-34"/>
                <a:cs typeface="TH SarabunPSK" pitchFamily="34" charset="-34"/>
              </a:rPr>
              <a:t> : </a:t>
            </a:r>
            <a:r>
              <a:rPr lang="th-TH" sz="2800" dirty="0">
                <a:ln>
                  <a:solidFill>
                    <a:srgbClr val="219724"/>
                  </a:solidFill>
                </a:ln>
                <a:latin typeface="TH SarabunPSK" pitchFamily="34" charset="-34"/>
                <a:cs typeface="TH SarabunPSK" pitchFamily="34" charset="-34"/>
              </a:rPr>
              <a:t>ต้นเล็กคล้ายวัชพืช ใบมีลักษณะกว้างและเล็กผสมกัน เติบโตได้ดีทั้งในอากาศร้อนและเย็น พบได้มากในทวีปยุโรป</a:t>
            </a:r>
          </a:p>
          <a:p>
            <a:endParaRPr lang="th-TH" dirty="0">
              <a:ln>
                <a:solidFill>
                  <a:srgbClr val="219724"/>
                </a:solidFill>
              </a:ln>
              <a:effectLst>
                <a:outerShdw blurRad="50800" dist="38100" dir="2700000" algn="tl">
                  <a:schemeClr val="bg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53035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4">
            <a:extLst>
              <a:ext uri="{FF2B5EF4-FFF2-40B4-BE49-F238E27FC236}">
                <a16:creationId xmlns:a16="http://schemas.microsoft.com/office/drawing/2014/main" id="{CC50EDFD-0B78-2744-85DC-2BFB5E5183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1237" y="22331"/>
            <a:ext cx="4778331" cy="6835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h-TH" sz="6000" b="1" dirty="0">
                <a:solidFill>
                  <a:srgbClr val="219724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H SarabunPSK" pitchFamily="34" charset="-34"/>
                <a:cs typeface="TH SarabunPSK" pitchFamily="34" charset="-34"/>
              </a:rPr>
              <a:t>สรรพคุณทางการแพทย์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Autofit/>
          </a:bodyPr>
          <a:lstStyle/>
          <a:p>
            <a:r>
              <a:rPr lang="th-TH" sz="2800" b="1" dirty="0">
                <a:ln>
                  <a:solidFill>
                    <a:srgbClr val="219724"/>
                  </a:solidFill>
                </a:ln>
                <a:solidFill>
                  <a:srgbClr val="219724"/>
                </a:solidFill>
                <a:latin typeface="TH SarabunPSK" pitchFamily="34" charset="-34"/>
                <a:cs typeface="TH SarabunPSK" pitchFamily="34" charset="-34"/>
              </a:rPr>
              <a:t>จากการศึกษาทางการแพทย์พบว่า ในกัญชามีสารออกฤทธิ์สำคัญ 2 ชนิด ที่สามารถนำมาใช้บำบัดหรือรักษาโรค ได้แก่</a:t>
            </a:r>
          </a:p>
          <a:p>
            <a:r>
              <a:rPr lang="th-TH" sz="2800" b="1" dirty="0">
                <a:ln>
                  <a:solidFill>
                    <a:srgbClr val="219724"/>
                  </a:solidFill>
                </a:ln>
                <a:solidFill>
                  <a:srgbClr val="219724"/>
                </a:solidFill>
                <a:latin typeface="TH SarabunPSK" pitchFamily="34" charset="-34"/>
                <a:cs typeface="TH SarabunPSK" pitchFamily="34" charset="-34"/>
              </a:rPr>
              <a:t>สาร </a:t>
            </a:r>
            <a:r>
              <a:rPr lang="en-US" sz="2800" b="1" dirty="0">
                <a:ln>
                  <a:solidFill>
                    <a:srgbClr val="219724"/>
                  </a:solidFill>
                </a:ln>
                <a:solidFill>
                  <a:srgbClr val="219724"/>
                </a:solidFill>
                <a:latin typeface="TH SarabunPSK" pitchFamily="34" charset="-34"/>
                <a:cs typeface="TH SarabunPSK" pitchFamily="34" charset="-34"/>
              </a:rPr>
              <a:t>CBD (</a:t>
            </a:r>
            <a:r>
              <a:rPr lang="en-US" sz="2800" b="1" dirty="0" err="1">
                <a:ln>
                  <a:solidFill>
                    <a:srgbClr val="219724"/>
                  </a:solidFill>
                </a:ln>
                <a:solidFill>
                  <a:srgbClr val="219724"/>
                </a:solidFill>
                <a:latin typeface="TH SarabunPSK" pitchFamily="34" charset="-34"/>
                <a:cs typeface="TH SarabunPSK" pitchFamily="34" charset="-34"/>
              </a:rPr>
              <a:t>Cannabidiol</a:t>
            </a:r>
            <a:r>
              <a:rPr lang="en-US" sz="2800" b="1" dirty="0">
                <a:ln>
                  <a:solidFill>
                    <a:srgbClr val="219724"/>
                  </a:solidFill>
                </a:ln>
                <a:solidFill>
                  <a:srgbClr val="219724"/>
                </a:solidFill>
                <a:latin typeface="TH SarabunPSK" pitchFamily="34" charset="-34"/>
                <a:cs typeface="TH SarabunPSK" pitchFamily="34" charset="-34"/>
              </a:rPr>
              <a:t>) : </a:t>
            </a:r>
            <a:r>
              <a:rPr lang="th-TH" sz="2800" b="1" dirty="0">
                <a:ln>
                  <a:solidFill>
                    <a:srgbClr val="219724"/>
                  </a:solidFill>
                </a:ln>
                <a:solidFill>
                  <a:srgbClr val="219724"/>
                </a:solidFill>
                <a:latin typeface="TH SarabunPSK" pitchFamily="34" charset="-34"/>
                <a:cs typeface="TH SarabunPSK" pitchFamily="34" charset="-34"/>
              </a:rPr>
              <a:t>มีคุณสมบัติลดอาการเจ็บปวด ลดการอักเสบของแผล ยับยั้งการเจริญเติบโตของเซลล์มะเร็ง ลดอาการชักเกร็ง และลดอาการคลื่นไส้</a:t>
            </a:r>
          </a:p>
          <a:p>
            <a:r>
              <a:rPr lang="th-TH" sz="2800" b="1" dirty="0">
                <a:ln>
                  <a:solidFill>
                    <a:srgbClr val="219724"/>
                  </a:solidFill>
                </a:ln>
                <a:solidFill>
                  <a:srgbClr val="219724"/>
                </a:solidFill>
                <a:latin typeface="TH SarabunPSK" pitchFamily="34" charset="-34"/>
                <a:cs typeface="TH SarabunPSK" pitchFamily="34" charset="-34"/>
              </a:rPr>
              <a:t>สาร </a:t>
            </a:r>
            <a:r>
              <a:rPr lang="en-US" sz="2800" b="1" dirty="0">
                <a:ln>
                  <a:solidFill>
                    <a:srgbClr val="219724"/>
                  </a:solidFill>
                </a:ln>
                <a:solidFill>
                  <a:srgbClr val="219724"/>
                </a:solidFill>
                <a:latin typeface="TH SarabunPSK" pitchFamily="34" charset="-34"/>
                <a:cs typeface="TH SarabunPSK" pitchFamily="34" charset="-34"/>
              </a:rPr>
              <a:t>THC (</a:t>
            </a:r>
            <a:r>
              <a:rPr lang="en-US" sz="2800" b="1" dirty="0" err="1">
                <a:ln>
                  <a:solidFill>
                    <a:srgbClr val="219724"/>
                  </a:solidFill>
                </a:ln>
                <a:solidFill>
                  <a:srgbClr val="219724"/>
                </a:solidFill>
                <a:latin typeface="TH SarabunPSK" pitchFamily="34" charset="-34"/>
                <a:cs typeface="TH SarabunPSK" pitchFamily="34" charset="-34"/>
              </a:rPr>
              <a:t>Tetrahydrocannabinol</a:t>
            </a:r>
            <a:r>
              <a:rPr lang="en-US" sz="2800" b="1" dirty="0">
                <a:ln>
                  <a:solidFill>
                    <a:srgbClr val="219724"/>
                  </a:solidFill>
                </a:ln>
                <a:solidFill>
                  <a:srgbClr val="219724"/>
                </a:solidFill>
                <a:latin typeface="TH SarabunPSK" pitchFamily="34" charset="-34"/>
                <a:cs typeface="TH SarabunPSK" pitchFamily="34" charset="-34"/>
              </a:rPr>
              <a:t>) : </a:t>
            </a:r>
            <a:r>
              <a:rPr lang="th-TH" sz="2800" b="1" dirty="0">
                <a:ln>
                  <a:solidFill>
                    <a:srgbClr val="219724"/>
                  </a:solidFill>
                </a:ln>
                <a:solidFill>
                  <a:srgbClr val="219724"/>
                </a:solidFill>
                <a:latin typeface="TH SarabunPSK" pitchFamily="34" charset="-34"/>
                <a:cs typeface="TH SarabunPSK" pitchFamily="34" charset="-34"/>
              </a:rPr>
              <a:t>มีคุณสมบัติต่อจิตประสาท ทำให้เกิดความผ่อนคลาย และเคลิบเคลิ้ม หากได้รับในปริมาณที่เหมาะสม จะช่วยลดอาการตึงเครียดได้</a:t>
            </a:r>
          </a:p>
          <a:p>
            <a:r>
              <a:rPr lang="th-TH" sz="2800" b="1" dirty="0">
                <a:ln>
                  <a:solidFill>
                    <a:srgbClr val="219724"/>
                  </a:solidFill>
                </a:ln>
                <a:solidFill>
                  <a:srgbClr val="219724"/>
                </a:solidFill>
                <a:latin typeface="TH SarabunPSK" pitchFamily="34" charset="-34"/>
                <a:cs typeface="TH SarabunPSK" pitchFamily="34" charset="-34"/>
              </a:rPr>
              <a:t>นอกจากนี้ยังมีรายงานการใช้กัญชาในรูปแบบสเปรย์เพื่อรักษาโรคหอบหืดอีกด้วย ปัจจุบันนี้มีหลายประเทศทั่วโลกที่อนุญาตให้ใช้กัญชาทางการแพทย์ได้อย่างถูกกฎหมาย ได้แก่</a:t>
            </a:r>
          </a:p>
          <a:p>
            <a:endParaRPr lang="th-TH" sz="2800" dirty="0">
              <a:solidFill>
                <a:srgbClr val="2197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0780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23528" y="332656"/>
            <a:ext cx="8229600" cy="4525963"/>
          </a:xfrm>
        </p:spPr>
        <p:txBody>
          <a:bodyPr>
            <a:noAutofit/>
          </a:bodyPr>
          <a:lstStyle/>
          <a:p>
            <a:r>
              <a:rPr lang="th-TH" sz="2800" b="1" dirty="0">
                <a:ln>
                  <a:solidFill>
                    <a:srgbClr val="219724"/>
                  </a:solidFill>
                </a:ln>
                <a:solidFill>
                  <a:srgbClr val="219724"/>
                </a:solidFill>
                <a:latin typeface="TH SarabunPSK" pitchFamily="34" charset="-34"/>
                <a:cs typeface="TH SarabunPSK" pitchFamily="34" charset="-34"/>
              </a:rPr>
              <a:t>ออสเตรเลีย กำหนดให้การใช้กัญชาเพื่อการแพทย์ถูกกฎหมาย ตั้งแต่ปี 2016</a:t>
            </a:r>
          </a:p>
          <a:p>
            <a:r>
              <a:rPr lang="th-TH" sz="2800" b="1" dirty="0" err="1">
                <a:ln>
                  <a:solidFill>
                    <a:srgbClr val="219724"/>
                  </a:solidFill>
                </a:ln>
                <a:solidFill>
                  <a:srgbClr val="219724"/>
                </a:solidFill>
                <a:latin typeface="TH SarabunPSK" pitchFamily="34" charset="-34"/>
                <a:cs typeface="TH SarabunPSK" pitchFamily="34" charset="-34"/>
              </a:rPr>
              <a:t>สหราชอาณาจักร</a:t>
            </a:r>
            <a:r>
              <a:rPr lang="th-TH" sz="2800" b="1" dirty="0">
                <a:ln>
                  <a:solidFill>
                    <a:srgbClr val="219724"/>
                  </a:solidFill>
                </a:ln>
                <a:solidFill>
                  <a:srgbClr val="219724"/>
                </a:solidFill>
                <a:latin typeface="TH SarabunPSK" pitchFamily="34" charset="-34"/>
                <a:cs typeface="TH SarabunPSK" pitchFamily="34" charset="-34"/>
              </a:rPr>
              <a:t> มีการอนุญาตให้ใช้กัญชาในทางการแพทย์ได้แล้วตั้งแต่เดือนพฤศจิกายน 2018</a:t>
            </a:r>
          </a:p>
          <a:p>
            <a:r>
              <a:rPr lang="th-TH" sz="2800" b="1" dirty="0">
                <a:ln>
                  <a:solidFill>
                    <a:srgbClr val="219724"/>
                  </a:solidFill>
                </a:ln>
                <a:solidFill>
                  <a:srgbClr val="219724"/>
                </a:solidFill>
                <a:latin typeface="TH SarabunPSK" pitchFamily="34" charset="-34"/>
                <a:cs typeface="TH SarabunPSK" pitchFamily="34" charset="-34"/>
              </a:rPr>
              <a:t>ในเกาหลีใต้ มีการอนุญาตให้ใช้กัญชาในทางการแพทย์ได้แต่มีการควบคุมอย่างเคร่งครัด</a:t>
            </a:r>
          </a:p>
          <a:p>
            <a:r>
              <a:rPr lang="th-TH" sz="2800" b="1" dirty="0" err="1">
                <a:ln>
                  <a:solidFill>
                    <a:srgbClr val="219724"/>
                  </a:solidFill>
                </a:ln>
                <a:solidFill>
                  <a:srgbClr val="219724"/>
                </a:solidFill>
                <a:latin typeface="TH SarabunPSK" pitchFamily="34" charset="-34"/>
                <a:cs typeface="TH SarabunPSK" pitchFamily="34" charset="-34"/>
              </a:rPr>
              <a:t>เล</a:t>
            </a:r>
            <a:r>
              <a:rPr lang="th-TH" sz="2800" b="1" dirty="0">
                <a:ln>
                  <a:solidFill>
                    <a:srgbClr val="219724"/>
                  </a:solidFill>
                </a:ln>
                <a:solidFill>
                  <a:srgbClr val="219724"/>
                </a:solidFill>
                <a:latin typeface="TH SarabunPSK" pitchFamily="34" charset="-34"/>
                <a:cs typeface="TH SarabunPSK" pitchFamily="34" charset="-34"/>
              </a:rPr>
              <a:t>โซโท ประเทศแรกในทวีป</a:t>
            </a:r>
            <a:r>
              <a:rPr lang="th-TH" sz="2800" b="1" dirty="0" err="1">
                <a:ln>
                  <a:solidFill>
                    <a:srgbClr val="219724"/>
                  </a:solidFill>
                </a:ln>
                <a:solidFill>
                  <a:srgbClr val="219724"/>
                </a:solidFill>
                <a:latin typeface="TH SarabunPSK" pitchFamily="34" charset="-34"/>
                <a:cs typeface="TH SarabunPSK" pitchFamily="34" charset="-34"/>
              </a:rPr>
              <a:t>แอฟ</a:t>
            </a:r>
            <a:r>
              <a:rPr lang="th-TH" sz="2800" b="1" dirty="0">
                <a:ln>
                  <a:solidFill>
                    <a:srgbClr val="219724"/>
                  </a:solidFill>
                </a:ln>
                <a:solidFill>
                  <a:srgbClr val="219724"/>
                </a:solidFill>
                <a:latin typeface="TH SarabunPSK" pitchFamily="34" charset="-34"/>
                <a:cs typeface="TH SarabunPSK" pitchFamily="34" charset="-34"/>
              </a:rPr>
              <a:t>ริกันที่อนุญาตให้มีการเพาะปลูกกัญชาเพื่อใช้ในทางการแพทย์ได้อย่างถูกกฎหมาย</a:t>
            </a:r>
          </a:p>
          <a:p>
            <a:r>
              <a:rPr lang="th-TH" sz="2800" b="1" dirty="0">
                <a:ln>
                  <a:solidFill>
                    <a:srgbClr val="219724"/>
                  </a:solidFill>
                </a:ln>
                <a:solidFill>
                  <a:srgbClr val="219724"/>
                </a:solidFill>
                <a:latin typeface="TH SarabunPSK" pitchFamily="34" charset="-34"/>
                <a:cs typeface="TH SarabunPSK" pitchFamily="34" charset="-34"/>
              </a:rPr>
              <a:t>สหรัฐอเมริกา อนุญาตให้ใช้กัญชาในทางการแพทย์ได้แล้วทั้งหมด 33 จากทั้งหมด 50 รัฐ</a:t>
            </a:r>
          </a:p>
          <a:p>
            <a:r>
              <a:rPr lang="th-TH" sz="2800" b="1" dirty="0">
                <a:ln>
                  <a:solidFill>
                    <a:srgbClr val="219724"/>
                  </a:solidFill>
                </a:ln>
                <a:solidFill>
                  <a:srgbClr val="219724"/>
                </a:solidFill>
                <a:latin typeface="TH SarabunPSK" pitchFamily="34" charset="-34"/>
                <a:cs typeface="TH SarabunPSK" pitchFamily="34" charset="-34"/>
              </a:rPr>
              <a:t>รัฐบาลอุรุกวัยได้อนุญาตให้มีการขายกัญชาเพื่อ</a:t>
            </a:r>
            <a:r>
              <a:rPr lang="th-TH" sz="2800" b="1" dirty="0" err="1">
                <a:ln>
                  <a:solidFill>
                    <a:srgbClr val="219724"/>
                  </a:solidFill>
                </a:ln>
                <a:solidFill>
                  <a:srgbClr val="219724"/>
                </a:solidFill>
                <a:latin typeface="TH SarabunPSK" pitchFamily="34" charset="-34"/>
                <a:cs typeface="TH SarabunPSK" pitchFamily="34" charset="-34"/>
              </a:rPr>
              <a:t>สันทนา</a:t>
            </a:r>
            <a:r>
              <a:rPr lang="th-TH" sz="2800" b="1" dirty="0">
                <a:ln>
                  <a:solidFill>
                    <a:srgbClr val="219724"/>
                  </a:solidFill>
                </a:ln>
                <a:solidFill>
                  <a:srgbClr val="219724"/>
                </a:solidFill>
                <a:latin typeface="TH SarabunPSK" pitchFamily="34" charset="-34"/>
                <a:cs typeface="TH SarabunPSK" pitchFamily="34" charset="-34"/>
              </a:rPr>
              <a:t>การตามร้านขายยาได้อย่างถูกกฎหมายเป็นชาติแรกในโลก หลังผ่านกฎหมายเสพกัญชาอย่างถูกฎหมายมาตั้ง</a:t>
            </a:r>
            <a:r>
              <a:rPr lang="th-TH" sz="2800" b="1" dirty="0" err="1">
                <a:ln>
                  <a:solidFill>
                    <a:srgbClr val="219724"/>
                  </a:solidFill>
                </a:ln>
                <a:solidFill>
                  <a:srgbClr val="219724"/>
                </a:solidFill>
                <a:latin typeface="TH SarabunPSK" pitchFamily="34" charset="-34"/>
                <a:cs typeface="TH SarabunPSK" pitchFamily="34" charset="-34"/>
              </a:rPr>
              <a:t>เเต่</a:t>
            </a:r>
            <a:r>
              <a:rPr lang="th-TH" sz="2800" b="1" dirty="0">
                <a:ln>
                  <a:solidFill>
                    <a:srgbClr val="219724"/>
                  </a:solidFill>
                </a:ln>
                <a:solidFill>
                  <a:srgbClr val="219724"/>
                </a:solidFill>
                <a:latin typeface="TH SarabunPSK" pitchFamily="34" charset="-34"/>
                <a:cs typeface="TH SarabunPSK" pitchFamily="34" charset="-34"/>
              </a:rPr>
              <a:t>ปี 2017</a:t>
            </a:r>
          </a:p>
        </p:txBody>
      </p:sp>
    </p:spTree>
    <p:extLst>
      <p:ext uri="{BB962C8B-B14F-4D97-AF65-F5344CB8AC3E}">
        <p14:creationId xmlns:p14="http://schemas.microsoft.com/office/powerpoint/2010/main" val="1886046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4525963"/>
          </a:xfrm>
        </p:spPr>
        <p:txBody>
          <a:bodyPr/>
          <a:lstStyle/>
          <a:p>
            <a:r>
              <a:rPr lang="th-TH" b="1" dirty="0">
                <a:ln>
                  <a:solidFill>
                    <a:srgbClr val="219724"/>
                  </a:solidFill>
                </a:ln>
                <a:solidFill>
                  <a:srgbClr val="219724"/>
                </a:solidFill>
                <a:latin typeface="TH SarabunPSK" pitchFamily="34" charset="-34"/>
                <a:cs typeface="TH SarabunPSK" pitchFamily="34" charset="-34"/>
              </a:rPr>
              <a:t>ส่วนในประเทศไทย ได้มีการเผยแพร่พระราชบัญญัติ</a:t>
            </a:r>
            <a:r>
              <a:rPr lang="th-TH" b="1" dirty="0" err="1">
                <a:ln>
                  <a:solidFill>
                    <a:srgbClr val="219724"/>
                  </a:solidFill>
                </a:ln>
                <a:solidFill>
                  <a:srgbClr val="219724"/>
                </a:solidFill>
                <a:latin typeface="TH SarabunPSK" pitchFamily="34" charset="-34"/>
                <a:cs typeface="TH SarabunPSK" pitchFamily="34" charset="-34"/>
              </a:rPr>
              <a:t>ยาเสพติด</a:t>
            </a:r>
            <a:r>
              <a:rPr lang="th-TH" b="1" dirty="0">
                <a:ln>
                  <a:solidFill>
                    <a:srgbClr val="219724"/>
                  </a:solidFill>
                </a:ln>
                <a:solidFill>
                  <a:srgbClr val="219724"/>
                </a:solidFill>
                <a:latin typeface="TH SarabunPSK" pitchFamily="34" charset="-34"/>
                <a:cs typeface="TH SarabunPSK" pitchFamily="34" charset="-34"/>
              </a:rPr>
              <a:t>ให้โทษ ฉบับที่ 7 พ.ศ. 2562 เมื่อวันที่ 18 ก.พ. 2562 ที่ระบุให้กัญชาสามารถนำมาใช้ในทางการแพทย์เพื่อรักษาโรคได้ แต่ต้องพัฒนาสายพันธุ์ให้เหมาะสมกับการนำมาใช้รักษาโรค แต่ทั้งนี้ กัญชายังคงเป็น</a:t>
            </a:r>
            <a:r>
              <a:rPr lang="th-TH" b="1" dirty="0" err="1">
                <a:ln>
                  <a:solidFill>
                    <a:srgbClr val="219724"/>
                  </a:solidFill>
                </a:ln>
                <a:solidFill>
                  <a:srgbClr val="219724"/>
                </a:solidFill>
                <a:latin typeface="TH SarabunPSK" pitchFamily="34" charset="-34"/>
                <a:cs typeface="TH SarabunPSK" pitchFamily="34" charset="-34"/>
              </a:rPr>
              <a:t>ยาเสพติด</a:t>
            </a:r>
            <a:r>
              <a:rPr lang="th-TH" b="1" dirty="0">
                <a:ln>
                  <a:solidFill>
                    <a:srgbClr val="219724"/>
                  </a:solidFill>
                </a:ln>
                <a:solidFill>
                  <a:srgbClr val="219724"/>
                </a:solidFill>
                <a:latin typeface="TH SarabunPSK" pitchFamily="34" charset="-34"/>
                <a:cs typeface="TH SarabunPSK" pitchFamily="34" charset="-34"/>
              </a:rPr>
              <a:t>ผิดให้โทษตามกฎหมายเช่นเดิม</a:t>
            </a:r>
          </a:p>
        </p:txBody>
      </p:sp>
      <p:pic>
        <p:nvPicPr>
          <p:cNvPr id="2" name="รูปภาพ 3">
            <a:extLst>
              <a:ext uri="{FF2B5EF4-FFF2-40B4-BE49-F238E27FC236}">
                <a16:creationId xmlns:a16="http://schemas.microsoft.com/office/drawing/2014/main" id="{54DAC3C3-5AC1-554C-9B4F-9738727934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2347" y="3302385"/>
            <a:ext cx="5539994" cy="3256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150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h-TH" sz="5400" b="1" dirty="0">
                <a:ln>
                  <a:solidFill>
                    <a:srgbClr val="219724"/>
                  </a:solidFill>
                </a:ln>
                <a:solidFill>
                  <a:srgbClr val="21972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เรื่องที่น่าสนใจเกี่ยวกับกัญชา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20000"/>
          </a:bodyPr>
          <a:lstStyle/>
          <a:p>
            <a:r>
              <a:rPr lang="th-TH" b="1" dirty="0">
                <a:ln>
                  <a:solidFill>
                    <a:srgbClr val="219724"/>
                  </a:solidFill>
                </a:ln>
                <a:solidFill>
                  <a:srgbClr val="219724"/>
                </a:solidFill>
                <a:latin typeface="TH SarabunPSK" pitchFamily="34" charset="-34"/>
                <a:cs typeface="TH SarabunPSK" pitchFamily="34" charset="-34"/>
              </a:rPr>
              <a:t>1. กัญชาสามารถลบความจำระยะสั้นออกได้</a:t>
            </a:r>
          </a:p>
          <a:p>
            <a:pPr marL="0" indent="0">
              <a:buNone/>
            </a:pPr>
            <a:r>
              <a:rPr lang="th-TH" b="1" dirty="0">
                <a:ln>
                  <a:solidFill>
                    <a:srgbClr val="219724"/>
                  </a:solidFill>
                </a:ln>
                <a:solidFill>
                  <a:srgbClr val="219724"/>
                </a:solidFill>
                <a:latin typeface="TH SarabunPSK" pitchFamily="34" charset="-34"/>
                <a:cs typeface="TH SarabunPSK" pitchFamily="34" charset="-34"/>
              </a:rPr>
              <a:t>ผู้เสพกัญชาหลายคนมักจะขี้หลงขี้ลืม เนื่องจากกัญชามีฤทธิ์ต่อจิตประสาท ด้วยเหตุนี้จึงมีการนำกัญชามาใช้เพื่อรักษาผู้ป่วยโรคซึมเศร้าที่เกิดจากมีความทรงจำที่สะเทือนใจ เช่น การรักษาทหารที่ผ่านสงคราม หรือการรักษาผู้ที่สูญเสียบุคคลอันเป็นที่รัก</a:t>
            </a:r>
          </a:p>
          <a:p>
            <a:r>
              <a:rPr lang="th-TH" b="1" dirty="0">
                <a:ln>
                  <a:solidFill>
                    <a:srgbClr val="219724"/>
                  </a:solidFill>
                </a:ln>
                <a:solidFill>
                  <a:srgbClr val="219724"/>
                </a:solidFill>
                <a:latin typeface="TH SarabunPSK" pitchFamily="34" charset="-34"/>
                <a:cs typeface="TH SarabunPSK" pitchFamily="34" charset="-34"/>
              </a:rPr>
              <a:t>2. การสูบกัญชา ไม่ทำให้เสียชีวิตในทันที</a:t>
            </a:r>
          </a:p>
          <a:p>
            <a:pPr marL="0" indent="0">
              <a:buNone/>
            </a:pPr>
            <a:r>
              <a:rPr lang="th-TH" b="1" dirty="0">
                <a:ln>
                  <a:solidFill>
                    <a:srgbClr val="219724"/>
                  </a:solidFill>
                </a:ln>
                <a:solidFill>
                  <a:srgbClr val="219724"/>
                </a:solidFill>
                <a:latin typeface="TH SarabunPSK" pitchFamily="34" charset="-34"/>
                <a:cs typeface="TH SarabunPSK" pitchFamily="34" charset="-34"/>
              </a:rPr>
              <a:t>การสูบกัญชาเกินขนาด จะส่งผลกระทบต่อระบบสมองที่ประกอบไป</a:t>
            </a:r>
            <a:r>
              <a:rPr lang="th-TH" b="1" dirty="0" err="1">
                <a:ln>
                  <a:solidFill>
                    <a:srgbClr val="219724"/>
                  </a:solidFill>
                </a:ln>
                <a:solidFill>
                  <a:srgbClr val="219724"/>
                </a:solidFill>
                <a:latin typeface="TH SarabunPSK" pitchFamily="34" charset="-34"/>
                <a:cs typeface="TH SarabunPSK" pitchFamily="34" charset="-34"/>
              </a:rPr>
              <a:t>ด้วยไฮ</a:t>
            </a:r>
            <a:r>
              <a:rPr lang="th-TH" b="1" dirty="0">
                <a:ln>
                  <a:solidFill>
                    <a:srgbClr val="219724"/>
                  </a:solidFill>
                </a:ln>
                <a:solidFill>
                  <a:srgbClr val="219724"/>
                </a:solidFill>
                <a:latin typeface="TH SarabunPSK" pitchFamily="34" charset="-34"/>
                <a:cs typeface="TH SarabunPSK" pitchFamily="34" charset="-34"/>
              </a:rPr>
              <a:t>โปทา</a:t>
            </a:r>
            <a:r>
              <a:rPr lang="th-TH" b="1" dirty="0" err="1">
                <a:ln>
                  <a:solidFill>
                    <a:srgbClr val="219724"/>
                  </a:solidFill>
                </a:ln>
                <a:solidFill>
                  <a:srgbClr val="219724"/>
                </a:solidFill>
                <a:latin typeface="TH SarabunPSK" pitchFamily="34" charset="-34"/>
                <a:cs typeface="TH SarabunPSK" pitchFamily="34" charset="-34"/>
              </a:rPr>
              <a:t>ลามัส</a:t>
            </a:r>
            <a:r>
              <a:rPr lang="th-TH" b="1" dirty="0">
                <a:ln>
                  <a:solidFill>
                    <a:srgbClr val="219724"/>
                  </a:solidFill>
                </a:ln>
                <a:solidFill>
                  <a:srgbClr val="219724"/>
                </a:solidFill>
                <a:latin typeface="TH SarabunPSK" pitchFamily="34" charset="-34"/>
                <a:cs typeface="TH SarabunPSK" pitchFamily="34" charset="-34"/>
              </a:rPr>
              <a:t> (</a:t>
            </a:r>
            <a:r>
              <a:rPr lang="en-US" b="1" dirty="0">
                <a:ln>
                  <a:solidFill>
                    <a:srgbClr val="219724"/>
                  </a:solidFill>
                </a:ln>
                <a:solidFill>
                  <a:srgbClr val="219724"/>
                </a:solidFill>
                <a:latin typeface="TH SarabunPSK" pitchFamily="34" charset="-34"/>
                <a:cs typeface="TH SarabunPSK" pitchFamily="34" charset="-34"/>
              </a:rPr>
              <a:t>Hypothalamus) </a:t>
            </a:r>
            <a:r>
              <a:rPr lang="th-TH" b="1" dirty="0">
                <a:ln>
                  <a:solidFill>
                    <a:srgbClr val="219724"/>
                  </a:solidFill>
                </a:ln>
                <a:solidFill>
                  <a:srgbClr val="219724"/>
                </a:solidFill>
                <a:latin typeface="TH SarabunPSK" pitchFamily="34" charset="-34"/>
                <a:cs typeface="TH SarabunPSK" pitchFamily="34" charset="-34"/>
              </a:rPr>
              <a:t>และ</a:t>
            </a:r>
            <a:r>
              <a:rPr lang="th-TH" b="1" dirty="0" err="1">
                <a:ln>
                  <a:solidFill>
                    <a:srgbClr val="219724"/>
                  </a:solidFill>
                </a:ln>
                <a:solidFill>
                  <a:srgbClr val="219724"/>
                </a:solidFill>
                <a:latin typeface="TH SarabunPSK" pitchFamily="34" charset="-34"/>
                <a:cs typeface="TH SarabunPSK" pitchFamily="34" charset="-34"/>
              </a:rPr>
              <a:t>ฮิปโปแคมปัส</a:t>
            </a:r>
            <a:r>
              <a:rPr lang="th-TH" b="1" dirty="0">
                <a:ln>
                  <a:solidFill>
                    <a:srgbClr val="219724"/>
                  </a:solidFill>
                </a:ln>
                <a:solidFill>
                  <a:srgbClr val="219724"/>
                </a:solidFill>
                <a:latin typeface="TH SarabunPSK" pitchFamily="34" charset="-34"/>
                <a:cs typeface="TH SarabunPSK" pitchFamily="34" charset="-34"/>
              </a:rPr>
              <a:t> (</a:t>
            </a:r>
            <a:r>
              <a:rPr lang="en-US" b="1" dirty="0">
                <a:ln>
                  <a:solidFill>
                    <a:srgbClr val="219724"/>
                  </a:solidFill>
                </a:ln>
                <a:solidFill>
                  <a:srgbClr val="219724"/>
                </a:solidFill>
                <a:latin typeface="TH SarabunPSK" pitchFamily="34" charset="-34"/>
                <a:cs typeface="TH SarabunPSK" pitchFamily="34" charset="-34"/>
              </a:rPr>
              <a:t>Hippocampus) </a:t>
            </a:r>
            <a:r>
              <a:rPr lang="th-TH" b="1" dirty="0">
                <a:ln>
                  <a:solidFill>
                    <a:srgbClr val="219724"/>
                  </a:solidFill>
                </a:ln>
                <a:solidFill>
                  <a:srgbClr val="219724"/>
                </a:solidFill>
                <a:latin typeface="TH SarabunPSK" pitchFamily="34" charset="-34"/>
                <a:cs typeface="TH SarabunPSK" pitchFamily="34" charset="-34"/>
              </a:rPr>
              <a:t>จึงทำให้รู้สึกกระหาย หิวน้ำ ปากแห้ง ความจำสั้น ขาดสมาธิ และอาจพบเรื่องเลือกเลือน สติไม่สมประกอบได้บ้างในระยะยาว แต่ไม่เคยมีผู้เสียชีวิตจากการสูบกัญชาเกินขนาด </a:t>
            </a:r>
          </a:p>
          <a:p>
            <a:endParaRPr lang="th-TH" dirty="0">
              <a:ln>
                <a:solidFill>
                  <a:srgbClr val="219724"/>
                </a:solidFill>
              </a:ln>
              <a:solidFill>
                <a:srgbClr val="219724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40310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4525963"/>
          </a:xfrm>
        </p:spPr>
        <p:txBody>
          <a:bodyPr/>
          <a:lstStyle/>
          <a:p>
            <a:r>
              <a:rPr lang="th-TH" b="1" dirty="0">
                <a:ln>
                  <a:solidFill>
                    <a:srgbClr val="219724"/>
                  </a:solidFill>
                </a:ln>
                <a:latin typeface="TH SarabunPSK" pitchFamily="34" charset="-34"/>
                <a:cs typeface="TH SarabunPSK" pitchFamily="34" charset="-34"/>
              </a:rPr>
              <a:t>3. กัญชากระตุ้นความอยากอาหารได้</a:t>
            </a:r>
          </a:p>
          <a:p>
            <a:pPr marL="0" indent="0">
              <a:buNone/>
            </a:pPr>
            <a:r>
              <a:rPr lang="th-TH" b="1" dirty="0">
                <a:ln>
                  <a:solidFill>
                    <a:srgbClr val="219724"/>
                  </a:solidFill>
                </a:ln>
                <a:latin typeface="TH SarabunPSK" pitchFamily="34" charset="-34"/>
                <a:cs typeface="TH SarabunPSK" pitchFamily="34" charset="-34"/>
              </a:rPr>
              <a:t>ส่วนประกอบของกัญชาที่นิยมนำมาใช้ประกอบอาหารมากที่สุด คือใบกัญชา และเมล็ดกัญชา ซึ่งทั้งสองส่วนนี้มีฤทธิ์กระตุ้นความอยากอาหาร โดยเมนูยอดนิยมคือ ต้มไก่ใส่กัญชาที่ยังหารับประทานได้ตามต่างจังหวัด</a:t>
            </a:r>
          </a:p>
          <a:p>
            <a:endParaRPr lang="th-TH" b="1" dirty="0">
              <a:ln>
                <a:solidFill>
                  <a:srgbClr val="219724"/>
                </a:solidFill>
              </a:ln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671557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04172" y="260648"/>
            <a:ext cx="8229600" cy="11430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h-TH" sz="4800" b="1" dirty="0">
                <a:solidFill>
                  <a:srgbClr val="219724"/>
                </a:solidFill>
                <a:latin typeface="TH SarabunPSK" pitchFamily="34" charset="-34"/>
                <a:cs typeface="TH SarabunPSK" pitchFamily="34" charset="-34"/>
              </a:rPr>
              <a:t>อันตรายจากการใช้กัญชา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h-TH" b="1" dirty="0">
                <a:ln>
                  <a:solidFill>
                    <a:srgbClr val="219724"/>
                  </a:solidFill>
                </a:ln>
                <a:solidFill>
                  <a:srgbClr val="219724"/>
                </a:solidFill>
              </a:rPr>
              <a:t>ทำให้ร่างกายอ่อนแอ</a:t>
            </a:r>
            <a:r>
              <a:rPr lang="th-TH" dirty="0">
                <a:ln>
                  <a:solidFill>
                    <a:srgbClr val="219724"/>
                  </a:solidFill>
                </a:ln>
                <a:solidFill>
                  <a:srgbClr val="219724"/>
                </a:solidFill>
              </a:rPr>
              <a:t> สารที่อยู่ในกัญชาสามารถทำลายการทำงานของอวัยวะหลายส่วน ซึ่งจะทำให้ร่างกายอ่อนแอ </a:t>
            </a:r>
            <a:r>
              <a:rPr lang="th-TH" dirty="0">
                <a:ln>
                  <a:solidFill>
                    <a:srgbClr val="219724"/>
                  </a:solidFill>
                </a:ln>
                <a:solidFill>
                  <a:srgbClr val="219724"/>
                </a:solidFill>
                <a:hlinkClick r:id="rId2"/>
              </a:rPr>
              <a:t>อ่อนเพลีย</a:t>
            </a:r>
            <a:r>
              <a:rPr lang="th-TH" dirty="0">
                <a:ln>
                  <a:solidFill>
                    <a:srgbClr val="219724"/>
                  </a:solidFill>
                </a:ln>
                <a:solidFill>
                  <a:srgbClr val="219724"/>
                </a:solidFill>
              </a:rPr>
              <a:t> น้ำหนักตัวลดลงและทำให้เกิดโรคต่างๆ ได้ง่าย</a:t>
            </a:r>
          </a:p>
          <a:p>
            <a:r>
              <a:rPr lang="th-TH" b="1" dirty="0">
                <a:ln>
                  <a:solidFill>
                    <a:srgbClr val="219724"/>
                  </a:solidFill>
                </a:ln>
                <a:solidFill>
                  <a:srgbClr val="219724"/>
                </a:solidFill>
              </a:rPr>
              <a:t>ทำลายสมรรถภาพทางกาย</a:t>
            </a:r>
            <a:r>
              <a:rPr lang="th-TH" dirty="0">
                <a:ln>
                  <a:solidFill>
                    <a:srgbClr val="219724"/>
                  </a:solidFill>
                </a:ln>
                <a:solidFill>
                  <a:srgbClr val="219724"/>
                </a:solidFill>
              </a:rPr>
              <a:t> ผู้ที่เสพกัญชาในปริมาณมากๆ เป็นเวลานานจะทำให้ร่างกายเสื่อมโทรม จนไม่สามารถทำงานได้ โดยเฉพาะงานที่ต้องใช้แรงกาย ความคิด และการตัดสินใจ</a:t>
            </a:r>
          </a:p>
          <a:p>
            <a:r>
              <a:rPr lang="th-TH" b="1" dirty="0">
                <a:ln>
                  <a:solidFill>
                    <a:srgbClr val="219724"/>
                  </a:solidFill>
                </a:ln>
                <a:solidFill>
                  <a:srgbClr val="219724"/>
                </a:solidFill>
              </a:rPr>
              <a:t>ทำลายระบบภูมิคุ้มกันของร่างกาย</a:t>
            </a:r>
            <a:r>
              <a:rPr lang="th-TH" dirty="0">
                <a:ln>
                  <a:solidFill>
                    <a:srgbClr val="219724"/>
                  </a:solidFill>
                </a:ln>
                <a:solidFill>
                  <a:srgbClr val="219724"/>
                </a:solidFill>
              </a:rPr>
              <a:t> ซึ่งมีผลร้ายเหมือนกับโรคเอดส์ โดยระบบภูมคุ้มกันในร่างกายจะเสื่อมลงหรือบกพร่อง และติดเชื้อโรคได้ง่ายขึ้น</a:t>
            </a:r>
          </a:p>
          <a:p>
            <a:r>
              <a:rPr lang="th-TH" b="1" dirty="0">
                <a:ln>
                  <a:solidFill>
                    <a:srgbClr val="219724"/>
                  </a:solidFill>
                </a:ln>
                <a:solidFill>
                  <a:srgbClr val="219724"/>
                </a:solidFill>
              </a:rPr>
              <a:t>มีอาการทางจิต</a:t>
            </a:r>
            <a:r>
              <a:rPr lang="th-TH" dirty="0">
                <a:ln>
                  <a:solidFill>
                    <a:srgbClr val="219724"/>
                  </a:solidFill>
                </a:ln>
                <a:solidFill>
                  <a:srgbClr val="219724"/>
                </a:solidFill>
              </a:rPr>
              <a:t> ผู้ที่เสพกัญชาในปริมาณมาก มักจะเป็นโรคจิตในภายหลัง โดยมักจะเกิดปัญหาต่างๆ เช่น </a:t>
            </a:r>
            <a:r>
              <a:rPr lang="th-TH" dirty="0">
                <a:ln>
                  <a:solidFill>
                    <a:srgbClr val="219724"/>
                  </a:solidFill>
                </a:ln>
                <a:solidFill>
                  <a:srgbClr val="219724"/>
                </a:solidFill>
                <a:hlinkClick r:id="rId3"/>
              </a:rPr>
              <a:t>วิตกกังวล</a:t>
            </a:r>
            <a:r>
              <a:rPr lang="th-TH" dirty="0">
                <a:ln>
                  <a:solidFill>
                    <a:srgbClr val="219724"/>
                  </a:solidFill>
                </a:ln>
                <a:solidFill>
                  <a:srgbClr val="219724"/>
                </a:solidFill>
              </a:rPr>
              <a:t> หวาดระแวง ทำให้มีอาการเลื่อนลอย สับสน ฟั่นเฟือง และเกิดอาการประสาทหลอน จนไม่สามารถควบคุมตัวเองได้ หากเสพเป็นระยะเวลานานจะทำให้สภาพจิตเสื่อม</a:t>
            </a:r>
          </a:p>
        </p:txBody>
      </p:sp>
    </p:spTree>
    <p:extLst>
      <p:ext uri="{BB962C8B-B14F-4D97-AF65-F5344CB8AC3E}">
        <p14:creationId xmlns:p14="http://schemas.microsoft.com/office/powerpoint/2010/main" val="1931106179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</TotalTime>
  <Words>449</Words>
  <Application>Microsoft Office PowerPoint</Application>
  <PresentationFormat>นำเสนอทางหน้าจอ (4:3)</PresentationFormat>
  <Paragraphs>30</Paragraphs>
  <Slides>10</Slides>
  <Notes>0</Notes>
  <HiddenSlides>0</HiddenSlides>
  <MMClips>0</MMClips>
  <ScaleCrop>false</ScaleCrop>
  <HeadingPairs>
    <vt:vector size="4" baseType="variant"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10</vt:i4>
      </vt:variant>
    </vt:vector>
  </HeadingPairs>
  <TitlesOfParts>
    <vt:vector size="11" baseType="lpstr">
      <vt:lpstr>ชุดรูปแบบของ Office</vt:lpstr>
      <vt:lpstr>กัญชา</vt:lpstr>
      <vt:lpstr>ทำความรู้จักกับ กัญชา</vt:lpstr>
      <vt:lpstr>งานนำเสนอ PowerPoint</vt:lpstr>
      <vt:lpstr>สรรพคุณทางการแพทย์</vt:lpstr>
      <vt:lpstr>งานนำเสนอ PowerPoint</vt:lpstr>
      <vt:lpstr>งานนำเสนอ PowerPoint</vt:lpstr>
      <vt:lpstr>เรื่องที่น่าสนใจเกี่ยวกับกัญชา</vt:lpstr>
      <vt:lpstr>งานนำเสนอ PowerPoint</vt:lpstr>
      <vt:lpstr>อันตรายจากการใช้กัญชา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กัญชา</dc:title>
  <dc:creator>COM</dc:creator>
  <cp:lastModifiedBy>aomtang07450@gmail.com</cp:lastModifiedBy>
  <cp:revision>10</cp:revision>
  <dcterms:created xsi:type="dcterms:W3CDTF">2019-06-03T17:49:22Z</dcterms:created>
  <dcterms:modified xsi:type="dcterms:W3CDTF">2019-06-04T03:54:13Z</dcterms:modified>
</cp:coreProperties>
</file>